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 rot="-2401512">
            <a:off x="14348129" y="7747941"/>
            <a:ext cx="4544458" cy="41148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8260" flipV="1">
            <a:off x="-2225187" y="5031610"/>
            <a:ext cx="4897597" cy="4933476"/>
          </a:xfrm>
          <a:custGeom>
            <a:avLst/>
            <a:gdLst/>
            <a:ahLst/>
            <a:cxnLst/>
            <a:rect l="l" t="t" r="r" b="b"/>
            <a:pathLst>
              <a:path w="4897597" h="4933476">
                <a:moveTo>
                  <a:pt x="0" y="4933476"/>
                </a:moveTo>
                <a:lnTo>
                  <a:pt x="4897596" y="4933476"/>
                </a:lnTo>
                <a:lnTo>
                  <a:pt x="4897596" y="0"/>
                </a:lnTo>
                <a:lnTo>
                  <a:pt x="0" y="0"/>
                </a:lnTo>
                <a:lnTo>
                  <a:pt x="0" y="49334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109816">
            <a:off x="-4307973" y="193113"/>
            <a:ext cx="6792094" cy="5883673"/>
          </a:xfrm>
          <a:custGeom>
            <a:avLst/>
            <a:gdLst/>
            <a:ahLst/>
            <a:cxnLst/>
            <a:rect l="l" t="t" r="r" b="b"/>
            <a:pathLst>
              <a:path w="6792094" h="5883673">
                <a:moveTo>
                  <a:pt x="0" y="0"/>
                </a:moveTo>
                <a:lnTo>
                  <a:pt x="6792094" y="0"/>
                </a:lnTo>
                <a:lnTo>
                  <a:pt x="6792094" y="5883673"/>
                </a:lnTo>
                <a:lnTo>
                  <a:pt x="0" y="5883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52" r="-2007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26581" y="1975597"/>
            <a:ext cx="12387238" cy="4354086"/>
            <a:chOff x="0" y="0"/>
            <a:chExt cx="3262482" cy="11467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62483" cy="1146755"/>
            </a:xfrm>
            <a:custGeom>
              <a:avLst/>
              <a:gdLst/>
              <a:ahLst/>
              <a:cxnLst/>
              <a:rect l="l" t="t" r="r" b="b"/>
              <a:pathLst>
                <a:path w="3262483" h="1146755">
                  <a:moveTo>
                    <a:pt x="31875" y="0"/>
                  </a:moveTo>
                  <a:lnTo>
                    <a:pt x="3230608" y="0"/>
                  </a:lnTo>
                  <a:cubicBezTo>
                    <a:pt x="3239062" y="0"/>
                    <a:pt x="3247169" y="3358"/>
                    <a:pt x="3253147" y="9336"/>
                  </a:cubicBezTo>
                  <a:cubicBezTo>
                    <a:pt x="3259124" y="15313"/>
                    <a:pt x="3262483" y="23421"/>
                    <a:pt x="3262483" y="31875"/>
                  </a:cubicBezTo>
                  <a:lnTo>
                    <a:pt x="3262483" y="1114881"/>
                  </a:lnTo>
                  <a:cubicBezTo>
                    <a:pt x="3262483" y="1123334"/>
                    <a:pt x="3259124" y="1131442"/>
                    <a:pt x="3253147" y="1137419"/>
                  </a:cubicBezTo>
                  <a:cubicBezTo>
                    <a:pt x="3247169" y="1143397"/>
                    <a:pt x="3239062" y="1146755"/>
                    <a:pt x="3230608" y="1146755"/>
                  </a:cubicBezTo>
                  <a:lnTo>
                    <a:pt x="31875" y="1146755"/>
                  </a:lnTo>
                  <a:cubicBezTo>
                    <a:pt x="23421" y="1146755"/>
                    <a:pt x="15313" y="1143397"/>
                    <a:pt x="9336" y="1137419"/>
                  </a:cubicBezTo>
                  <a:cubicBezTo>
                    <a:pt x="3358" y="1131442"/>
                    <a:pt x="0" y="1123334"/>
                    <a:pt x="0" y="1114881"/>
                  </a:cubicBezTo>
                  <a:lnTo>
                    <a:pt x="0" y="31875"/>
                  </a:lnTo>
                  <a:cubicBezTo>
                    <a:pt x="0" y="23421"/>
                    <a:pt x="3358" y="15313"/>
                    <a:pt x="9336" y="9336"/>
                  </a:cubicBezTo>
                  <a:cubicBezTo>
                    <a:pt x="15313" y="3358"/>
                    <a:pt x="23421" y="0"/>
                    <a:pt x="31875" y="0"/>
                  </a:cubicBezTo>
                  <a:close/>
                </a:path>
              </a:pathLst>
            </a:custGeom>
            <a:solidFill>
              <a:srgbClr val="B89A7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262482" cy="1194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74181" y="1627256"/>
            <a:ext cx="12387238" cy="4354086"/>
            <a:chOff x="0" y="0"/>
            <a:chExt cx="3262482" cy="11467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62483" cy="1146755"/>
            </a:xfrm>
            <a:custGeom>
              <a:avLst/>
              <a:gdLst/>
              <a:ahLst/>
              <a:cxnLst/>
              <a:rect l="l" t="t" r="r" b="b"/>
              <a:pathLst>
                <a:path w="3262483" h="1146755">
                  <a:moveTo>
                    <a:pt x="31875" y="0"/>
                  </a:moveTo>
                  <a:lnTo>
                    <a:pt x="3230608" y="0"/>
                  </a:lnTo>
                  <a:cubicBezTo>
                    <a:pt x="3239062" y="0"/>
                    <a:pt x="3247169" y="3358"/>
                    <a:pt x="3253147" y="9336"/>
                  </a:cubicBezTo>
                  <a:cubicBezTo>
                    <a:pt x="3259124" y="15313"/>
                    <a:pt x="3262483" y="23421"/>
                    <a:pt x="3262483" y="31875"/>
                  </a:cubicBezTo>
                  <a:lnTo>
                    <a:pt x="3262483" y="1114881"/>
                  </a:lnTo>
                  <a:cubicBezTo>
                    <a:pt x="3262483" y="1123334"/>
                    <a:pt x="3259124" y="1131442"/>
                    <a:pt x="3253147" y="1137419"/>
                  </a:cubicBezTo>
                  <a:cubicBezTo>
                    <a:pt x="3247169" y="1143397"/>
                    <a:pt x="3239062" y="1146755"/>
                    <a:pt x="3230608" y="1146755"/>
                  </a:cubicBezTo>
                  <a:lnTo>
                    <a:pt x="31875" y="1146755"/>
                  </a:lnTo>
                  <a:cubicBezTo>
                    <a:pt x="23421" y="1146755"/>
                    <a:pt x="15313" y="1143397"/>
                    <a:pt x="9336" y="1137419"/>
                  </a:cubicBezTo>
                  <a:cubicBezTo>
                    <a:pt x="3358" y="1131442"/>
                    <a:pt x="0" y="1123334"/>
                    <a:pt x="0" y="1114881"/>
                  </a:cubicBezTo>
                  <a:lnTo>
                    <a:pt x="0" y="31875"/>
                  </a:lnTo>
                  <a:cubicBezTo>
                    <a:pt x="0" y="23421"/>
                    <a:pt x="3358" y="15313"/>
                    <a:pt x="9336" y="9336"/>
                  </a:cubicBezTo>
                  <a:cubicBezTo>
                    <a:pt x="15313" y="3358"/>
                    <a:pt x="23421" y="0"/>
                    <a:pt x="318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62482" cy="1194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20004" y="2048524"/>
            <a:ext cx="11363835" cy="332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ASIRSKA </a:t>
            </a:r>
          </a:p>
          <a:p>
            <a:pPr algn="ctr">
              <a:lnSpc>
                <a:spcPts val="13300"/>
              </a:lnSpc>
              <a:spcBef>
                <a:spcPct val="0"/>
              </a:spcBef>
            </a:pPr>
            <a:r>
              <a:rPr lang="en-US" sz="95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MITOLOGIJA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82724" y="6362792"/>
            <a:ext cx="12170153" cy="10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Maks Bilić i Žarko Peleski, 7.d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99560" y="8951136"/>
            <a:ext cx="12170153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Zagreb, 9. 2. 2024.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OŠ Ivana Meštrovića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546396" y="3079725"/>
            <a:ext cx="5565492" cy="6983408"/>
            <a:chOff x="0" y="0"/>
            <a:chExt cx="1535787" cy="19270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5787" cy="1927058"/>
            </a:xfrm>
            <a:custGeom>
              <a:avLst/>
              <a:gdLst/>
              <a:ahLst/>
              <a:cxnLst/>
              <a:rect l="l" t="t" r="r" b="b"/>
              <a:pathLst>
                <a:path w="1535787" h="1927058">
                  <a:moveTo>
                    <a:pt x="70944" y="0"/>
                  </a:moveTo>
                  <a:lnTo>
                    <a:pt x="1464843" y="0"/>
                  </a:lnTo>
                  <a:cubicBezTo>
                    <a:pt x="1504024" y="0"/>
                    <a:pt x="1535787" y="31763"/>
                    <a:pt x="1535787" y="70944"/>
                  </a:cubicBezTo>
                  <a:lnTo>
                    <a:pt x="1535787" y="1856114"/>
                  </a:lnTo>
                  <a:cubicBezTo>
                    <a:pt x="1535787" y="1874930"/>
                    <a:pt x="1528313" y="1892975"/>
                    <a:pt x="1515008" y="1906279"/>
                  </a:cubicBezTo>
                  <a:cubicBezTo>
                    <a:pt x="1501703" y="1919584"/>
                    <a:pt x="1483659" y="1927058"/>
                    <a:pt x="1464843" y="1927058"/>
                  </a:cubicBezTo>
                  <a:lnTo>
                    <a:pt x="70944" y="1927058"/>
                  </a:lnTo>
                  <a:cubicBezTo>
                    <a:pt x="52128" y="1927058"/>
                    <a:pt x="34084" y="1919584"/>
                    <a:pt x="20779" y="1906279"/>
                  </a:cubicBezTo>
                  <a:cubicBezTo>
                    <a:pt x="7474" y="1892975"/>
                    <a:pt x="0" y="1874930"/>
                    <a:pt x="0" y="1856114"/>
                  </a:cubicBezTo>
                  <a:lnTo>
                    <a:pt x="0" y="70944"/>
                  </a:lnTo>
                  <a:cubicBezTo>
                    <a:pt x="0" y="52128"/>
                    <a:pt x="7474" y="34084"/>
                    <a:pt x="20779" y="20779"/>
                  </a:cubicBezTo>
                  <a:cubicBezTo>
                    <a:pt x="34084" y="7474"/>
                    <a:pt x="52128" y="0"/>
                    <a:pt x="70944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35787" cy="1965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85580" y="1948132"/>
            <a:ext cx="6280159" cy="1471346"/>
            <a:chOff x="0" y="0"/>
            <a:chExt cx="1893553" cy="4436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553" cy="443631"/>
            </a:xfrm>
            <a:custGeom>
              <a:avLst/>
              <a:gdLst/>
              <a:ahLst/>
              <a:cxnLst/>
              <a:rect l="l" t="t" r="r" b="b"/>
              <a:pathLst>
                <a:path w="1893553" h="443631">
                  <a:moveTo>
                    <a:pt x="62871" y="0"/>
                  </a:moveTo>
                  <a:lnTo>
                    <a:pt x="1830683" y="0"/>
                  </a:lnTo>
                  <a:cubicBezTo>
                    <a:pt x="1847357" y="0"/>
                    <a:pt x="1863348" y="6624"/>
                    <a:pt x="1875139" y="18414"/>
                  </a:cubicBezTo>
                  <a:cubicBezTo>
                    <a:pt x="1886930" y="30205"/>
                    <a:pt x="1893553" y="46196"/>
                    <a:pt x="1893553" y="62871"/>
                  </a:cubicBezTo>
                  <a:lnTo>
                    <a:pt x="1893553" y="380760"/>
                  </a:lnTo>
                  <a:cubicBezTo>
                    <a:pt x="1893553" y="415483"/>
                    <a:pt x="1865405" y="443631"/>
                    <a:pt x="1830683" y="443631"/>
                  </a:cubicBezTo>
                  <a:lnTo>
                    <a:pt x="62871" y="443631"/>
                  </a:lnTo>
                  <a:cubicBezTo>
                    <a:pt x="28148" y="443631"/>
                    <a:pt x="0" y="415483"/>
                    <a:pt x="0" y="380760"/>
                  </a:cubicBezTo>
                  <a:lnTo>
                    <a:pt x="0" y="62871"/>
                  </a:lnTo>
                  <a:cubicBezTo>
                    <a:pt x="0" y="28148"/>
                    <a:pt x="28148" y="0"/>
                    <a:pt x="62871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93553" cy="481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583409" y="1305712"/>
            <a:ext cx="3676145" cy="1185589"/>
            <a:chOff x="0" y="0"/>
            <a:chExt cx="1014425" cy="3271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4425" cy="327161"/>
            </a:xfrm>
            <a:custGeom>
              <a:avLst/>
              <a:gdLst/>
              <a:ahLst/>
              <a:cxnLst/>
              <a:rect l="l" t="t" r="r" b="b"/>
              <a:pathLst>
                <a:path w="1014425" h="327161">
                  <a:moveTo>
                    <a:pt x="107405" y="0"/>
                  </a:moveTo>
                  <a:lnTo>
                    <a:pt x="907020" y="0"/>
                  </a:lnTo>
                  <a:cubicBezTo>
                    <a:pt x="935506" y="0"/>
                    <a:pt x="962825" y="11316"/>
                    <a:pt x="982967" y="31458"/>
                  </a:cubicBezTo>
                  <a:cubicBezTo>
                    <a:pt x="1003109" y="51601"/>
                    <a:pt x="1014425" y="78920"/>
                    <a:pt x="1014425" y="107405"/>
                  </a:cubicBezTo>
                  <a:lnTo>
                    <a:pt x="1014425" y="219756"/>
                  </a:lnTo>
                  <a:cubicBezTo>
                    <a:pt x="1014425" y="248241"/>
                    <a:pt x="1003109" y="275560"/>
                    <a:pt x="982967" y="295703"/>
                  </a:cubicBezTo>
                  <a:cubicBezTo>
                    <a:pt x="962825" y="315845"/>
                    <a:pt x="935506" y="327161"/>
                    <a:pt x="907020" y="327161"/>
                  </a:cubicBezTo>
                  <a:lnTo>
                    <a:pt x="107405" y="327161"/>
                  </a:lnTo>
                  <a:cubicBezTo>
                    <a:pt x="48087" y="327161"/>
                    <a:pt x="0" y="279074"/>
                    <a:pt x="0" y="219756"/>
                  </a:cubicBezTo>
                  <a:lnTo>
                    <a:pt x="0" y="107405"/>
                  </a:lnTo>
                  <a:cubicBezTo>
                    <a:pt x="0" y="78920"/>
                    <a:pt x="11316" y="51601"/>
                    <a:pt x="31458" y="31458"/>
                  </a:cubicBezTo>
                  <a:cubicBezTo>
                    <a:pt x="51601" y="11316"/>
                    <a:pt x="78920" y="0"/>
                    <a:pt x="107405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14425" cy="36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-246072" y="-639378"/>
            <a:ext cx="3224839" cy="3340229"/>
          </a:xfrm>
          <a:custGeom>
            <a:avLst/>
            <a:gdLst/>
            <a:ahLst/>
            <a:cxnLst/>
            <a:rect l="l" t="t" r="r" b="b"/>
            <a:pathLst>
              <a:path w="3224839" h="3340229">
                <a:moveTo>
                  <a:pt x="3224839" y="0"/>
                </a:moveTo>
                <a:lnTo>
                  <a:pt x="0" y="0"/>
                </a:lnTo>
                <a:lnTo>
                  <a:pt x="0" y="3340229"/>
                </a:lnTo>
                <a:lnTo>
                  <a:pt x="3224839" y="3340229"/>
                </a:lnTo>
                <a:lnTo>
                  <a:pt x="32248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595450" y="3790536"/>
            <a:ext cx="5131650" cy="6016829"/>
            <a:chOff x="0" y="0"/>
            <a:chExt cx="1416069" cy="1660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6069" cy="1660333"/>
            </a:xfrm>
            <a:custGeom>
              <a:avLst/>
              <a:gdLst/>
              <a:ahLst/>
              <a:cxnLst/>
              <a:rect l="l" t="t" r="r" b="b"/>
              <a:pathLst>
                <a:path w="1416069" h="1660333">
                  <a:moveTo>
                    <a:pt x="76942" y="0"/>
                  </a:moveTo>
                  <a:lnTo>
                    <a:pt x="1339127" y="0"/>
                  </a:lnTo>
                  <a:cubicBezTo>
                    <a:pt x="1359534" y="0"/>
                    <a:pt x="1379104" y="8106"/>
                    <a:pt x="1393533" y="22536"/>
                  </a:cubicBezTo>
                  <a:cubicBezTo>
                    <a:pt x="1407963" y="36965"/>
                    <a:pt x="1416069" y="56535"/>
                    <a:pt x="1416069" y="76942"/>
                  </a:cubicBezTo>
                  <a:lnTo>
                    <a:pt x="1416069" y="1583391"/>
                  </a:lnTo>
                  <a:cubicBezTo>
                    <a:pt x="1416069" y="1625885"/>
                    <a:pt x="1381621" y="1660333"/>
                    <a:pt x="1339127" y="1660333"/>
                  </a:cubicBezTo>
                  <a:lnTo>
                    <a:pt x="76942" y="1660333"/>
                  </a:lnTo>
                  <a:cubicBezTo>
                    <a:pt x="56535" y="1660333"/>
                    <a:pt x="36965" y="1652226"/>
                    <a:pt x="22536" y="1637797"/>
                  </a:cubicBezTo>
                  <a:cubicBezTo>
                    <a:pt x="8106" y="1623367"/>
                    <a:pt x="0" y="1603797"/>
                    <a:pt x="0" y="1583391"/>
                  </a:cubicBezTo>
                  <a:lnTo>
                    <a:pt x="0" y="76942"/>
                  </a:lnTo>
                  <a:cubicBezTo>
                    <a:pt x="0" y="56535"/>
                    <a:pt x="8106" y="36965"/>
                    <a:pt x="22536" y="22536"/>
                  </a:cubicBezTo>
                  <a:cubicBezTo>
                    <a:pt x="36965" y="8106"/>
                    <a:pt x="56535" y="0"/>
                    <a:pt x="76942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6069" cy="1698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65543" y="1704085"/>
            <a:ext cx="6729714" cy="1503046"/>
            <a:chOff x="0" y="0"/>
            <a:chExt cx="2029100" cy="453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29100" cy="453189"/>
            </a:xfrm>
            <a:custGeom>
              <a:avLst/>
              <a:gdLst/>
              <a:ahLst/>
              <a:cxnLst/>
              <a:rect l="l" t="t" r="r" b="b"/>
              <a:pathLst>
                <a:path w="2029100" h="453189">
                  <a:moveTo>
                    <a:pt x="58671" y="0"/>
                  </a:moveTo>
                  <a:lnTo>
                    <a:pt x="1970430" y="0"/>
                  </a:lnTo>
                  <a:cubicBezTo>
                    <a:pt x="2002833" y="0"/>
                    <a:pt x="2029100" y="26268"/>
                    <a:pt x="2029100" y="58671"/>
                  </a:cubicBezTo>
                  <a:lnTo>
                    <a:pt x="2029100" y="394518"/>
                  </a:lnTo>
                  <a:cubicBezTo>
                    <a:pt x="2029100" y="426921"/>
                    <a:pt x="2002833" y="453189"/>
                    <a:pt x="1970430" y="453189"/>
                  </a:cubicBezTo>
                  <a:lnTo>
                    <a:pt x="58671" y="453189"/>
                  </a:lnTo>
                  <a:cubicBezTo>
                    <a:pt x="26268" y="453189"/>
                    <a:pt x="0" y="426921"/>
                    <a:pt x="0" y="394518"/>
                  </a:cubicBezTo>
                  <a:lnTo>
                    <a:pt x="0" y="58671"/>
                  </a:lnTo>
                  <a:cubicBezTo>
                    <a:pt x="0" y="26268"/>
                    <a:pt x="26268" y="0"/>
                    <a:pt x="58671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29100" cy="491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19003" y="1113967"/>
            <a:ext cx="3620279" cy="1144610"/>
            <a:chOff x="0" y="0"/>
            <a:chExt cx="999009" cy="31585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99009" cy="315853"/>
            </a:xfrm>
            <a:custGeom>
              <a:avLst/>
              <a:gdLst/>
              <a:ahLst/>
              <a:cxnLst/>
              <a:rect l="l" t="t" r="r" b="b"/>
              <a:pathLst>
                <a:path w="999009" h="315853">
                  <a:moveTo>
                    <a:pt x="109063" y="0"/>
                  </a:moveTo>
                  <a:lnTo>
                    <a:pt x="889946" y="0"/>
                  </a:lnTo>
                  <a:cubicBezTo>
                    <a:pt x="950180" y="0"/>
                    <a:pt x="999009" y="48829"/>
                    <a:pt x="999009" y="109063"/>
                  </a:cubicBezTo>
                  <a:lnTo>
                    <a:pt x="999009" y="206790"/>
                  </a:lnTo>
                  <a:cubicBezTo>
                    <a:pt x="999009" y="267024"/>
                    <a:pt x="950180" y="315853"/>
                    <a:pt x="889946" y="315853"/>
                  </a:cubicBezTo>
                  <a:lnTo>
                    <a:pt x="109063" y="315853"/>
                  </a:lnTo>
                  <a:cubicBezTo>
                    <a:pt x="80138" y="315853"/>
                    <a:pt x="52397" y="304362"/>
                    <a:pt x="31944" y="283909"/>
                  </a:cubicBezTo>
                  <a:cubicBezTo>
                    <a:pt x="11491" y="263456"/>
                    <a:pt x="0" y="235715"/>
                    <a:pt x="0" y="206790"/>
                  </a:cubicBezTo>
                  <a:lnTo>
                    <a:pt x="0" y="109063"/>
                  </a:lnTo>
                  <a:cubicBezTo>
                    <a:pt x="0" y="80138"/>
                    <a:pt x="11491" y="52397"/>
                    <a:pt x="31944" y="31944"/>
                  </a:cubicBezTo>
                  <a:cubicBezTo>
                    <a:pt x="52397" y="11491"/>
                    <a:pt x="80138" y="0"/>
                    <a:pt x="109063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99009" cy="353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3000" y="3009646"/>
            <a:ext cx="5811083" cy="7053488"/>
            <a:chOff x="0" y="0"/>
            <a:chExt cx="1603557" cy="19463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03557" cy="1946397"/>
            </a:xfrm>
            <a:custGeom>
              <a:avLst/>
              <a:gdLst/>
              <a:ahLst/>
              <a:cxnLst/>
              <a:rect l="l" t="t" r="r" b="b"/>
              <a:pathLst>
                <a:path w="1603557" h="1946397">
                  <a:moveTo>
                    <a:pt x="67946" y="0"/>
                  </a:moveTo>
                  <a:lnTo>
                    <a:pt x="1535612" y="0"/>
                  </a:lnTo>
                  <a:cubicBezTo>
                    <a:pt x="1573137" y="0"/>
                    <a:pt x="1603557" y="30420"/>
                    <a:pt x="1603557" y="67946"/>
                  </a:cubicBezTo>
                  <a:lnTo>
                    <a:pt x="1603557" y="1878451"/>
                  </a:lnTo>
                  <a:cubicBezTo>
                    <a:pt x="1603557" y="1915976"/>
                    <a:pt x="1573137" y="1946397"/>
                    <a:pt x="1535612" y="1946397"/>
                  </a:cubicBezTo>
                  <a:lnTo>
                    <a:pt x="67946" y="1946397"/>
                  </a:lnTo>
                  <a:cubicBezTo>
                    <a:pt x="30420" y="1946397"/>
                    <a:pt x="0" y="1915976"/>
                    <a:pt x="0" y="1878451"/>
                  </a:cubicBezTo>
                  <a:lnTo>
                    <a:pt x="0" y="67946"/>
                  </a:lnTo>
                  <a:cubicBezTo>
                    <a:pt x="0" y="30420"/>
                    <a:pt x="30420" y="0"/>
                    <a:pt x="6794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603557" cy="198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530013" y="-2563614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2820598" y="3483196"/>
            <a:ext cx="5098697" cy="593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zlonamjerni duhovi često prikazivani kako vrebaju na pragovima domova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vjerovalo se da zli duhovi donose bolest i nesreću onima koje napadaju, a kao rezultat toga, Asirci su razvili brojne zaštitne rituale i amulete kako bi ih otjerali</a:t>
            </a:r>
          </a:p>
        </p:txBody>
      </p:sp>
      <p:sp>
        <p:nvSpPr>
          <p:cNvPr id="27" name="Freeform 27"/>
          <p:cNvSpPr/>
          <p:nvPr/>
        </p:nvSpPr>
        <p:spPr>
          <a:xfrm rot="-1199999" flipH="1">
            <a:off x="15090951" y="9213731"/>
            <a:ext cx="3995082" cy="1924903"/>
          </a:xfrm>
          <a:custGeom>
            <a:avLst/>
            <a:gdLst/>
            <a:ahLst/>
            <a:cxnLst/>
            <a:rect l="l" t="t" r="r" b="b"/>
            <a:pathLst>
              <a:path w="3995082" h="1924903">
                <a:moveTo>
                  <a:pt x="3995082" y="0"/>
                </a:moveTo>
                <a:lnTo>
                  <a:pt x="0" y="0"/>
                </a:lnTo>
                <a:lnTo>
                  <a:pt x="0" y="1924903"/>
                </a:lnTo>
                <a:lnTo>
                  <a:pt x="3995082" y="1924903"/>
                </a:lnTo>
                <a:lnTo>
                  <a:pt x="39950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150341" y="1589582"/>
            <a:ext cx="3656851" cy="1337989"/>
            <a:chOff x="0" y="0"/>
            <a:chExt cx="1009101" cy="3692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74452" y="1350432"/>
            <a:ext cx="3656851" cy="1337989"/>
            <a:chOff x="0" y="0"/>
            <a:chExt cx="1009101" cy="3692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03588" y="3394050"/>
            <a:ext cx="5832031" cy="643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stvorenje s tijelom bika ili lava, krilima orla i glavom čovjeka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zaštitničko božanstvo postavljeno na ulazima u gradove i palače kako bi otjerao zlo i zaštitilo stanovnike unutar njih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kroz svoje prikaze u umjetnosti i skulpturi, Lamassu i druge mitološke zvijeri postale su trajni simboli asirskog identiteta</a:t>
            </a:r>
          </a:p>
        </p:txBody>
      </p:sp>
      <p:sp>
        <p:nvSpPr>
          <p:cNvPr id="35" name="Freeform 35"/>
          <p:cNvSpPr/>
          <p:nvPr/>
        </p:nvSpPr>
        <p:spPr>
          <a:xfrm>
            <a:off x="6854203" y="4228958"/>
            <a:ext cx="4579593" cy="5388655"/>
          </a:xfrm>
          <a:custGeom>
            <a:avLst/>
            <a:gdLst/>
            <a:ahLst/>
            <a:cxnLst/>
            <a:rect l="l" t="t" r="r" b="b"/>
            <a:pathLst>
              <a:path w="4579593" h="5388655">
                <a:moveTo>
                  <a:pt x="0" y="0"/>
                </a:moveTo>
                <a:lnTo>
                  <a:pt x="4579594" y="0"/>
                </a:lnTo>
                <a:lnTo>
                  <a:pt x="4579594" y="5388655"/>
                </a:lnTo>
                <a:lnTo>
                  <a:pt x="0" y="53886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150341" y="423068"/>
            <a:ext cx="16230600" cy="78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DOBRI I ZLI DUHOVI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8534" y="1579762"/>
            <a:ext cx="355276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LAMASSU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753963" y="1385340"/>
            <a:ext cx="333452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RABISU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98540" y="1881457"/>
            <a:ext cx="6313714" cy="1261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  <a:spcBef>
                <a:spcPct val="0"/>
              </a:spcBef>
            </a:pPr>
            <a:r>
              <a:rPr lang="en-US" sz="2379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Asirska mitologija ima puno hibridnih bića koja posjeduju i ljudske i životinjske osobine.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44201" y="3439887"/>
            <a:ext cx="5320728" cy="6576462"/>
            <a:chOff x="0" y="0"/>
            <a:chExt cx="1468245" cy="18147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8245" cy="1814762"/>
            </a:xfrm>
            <a:custGeom>
              <a:avLst/>
              <a:gdLst/>
              <a:ahLst/>
              <a:cxnLst/>
              <a:rect l="l" t="t" r="r" b="b"/>
              <a:pathLst>
                <a:path w="1468245" h="1814762">
                  <a:moveTo>
                    <a:pt x="74208" y="0"/>
                  </a:moveTo>
                  <a:lnTo>
                    <a:pt x="1394037" y="0"/>
                  </a:lnTo>
                  <a:cubicBezTo>
                    <a:pt x="1435021" y="0"/>
                    <a:pt x="1468245" y="33224"/>
                    <a:pt x="1468245" y="74208"/>
                  </a:cubicBezTo>
                  <a:lnTo>
                    <a:pt x="1468245" y="1740555"/>
                  </a:lnTo>
                  <a:cubicBezTo>
                    <a:pt x="1468245" y="1781539"/>
                    <a:pt x="1435021" y="1814762"/>
                    <a:pt x="1394037" y="1814762"/>
                  </a:cubicBezTo>
                  <a:lnTo>
                    <a:pt x="74208" y="1814762"/>
                  </a:lnTo>
                  <a:cubicBezTo>
                    <a:pt x="33224" y="1814762"/>
                    <a:pt x="0" y="1781539"/>
                    <a:pt x="0" y="1740555"/>
                  </a:cubicBezTo>
                  <a:lnTo>
                    <a:pt x="0" y="74208"/>
                  </a:lnTo>
                  <a:cubicBezTo>
                    <a:pt x="0" y="33224"/>
                    <a:pt x="33224" y="0"/>
                    <a:pt x="74208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68245" cy="1852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16531" y="3418959"/>
            <a:ext cx="5052369" cy="6597391"/>
            <a:chOff x="0" y="0"/>
            <a:chExt cx="1394192" cy="18205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4192" cy="1820538"/>
            </a:xfrm>
            <a:custGeom>
              <a:avLst/>
              <a:gdLst/>
              <a:ahLst/>
              <a:cxnLst/>
              <a:rect l="l" t="t" r="r" b="b"/>
              <a:pathLst>
                <a:path w="1394192" h="1820538">
                  <a:moveTo>
                    <a:pt x="78149" y="0"/>
                  </a:moveTo>
                  <a:lnTo>
                    <a:pt x="1316042" y="0"/>
                  </a:lnTo>
                  <a:cubicBezTo>
                    <a:pt x="1336769" y="0"/>
                    <a:pt x="1356646" y="8234"/>
                    <a:pt x="1371302" y="22889"/>
                  </a:cubicBezTo>
                  <a:cubicBezTo>
                    <a:pt x="1385958" y="37545"/>
                    <a:pt x="1394192" y="57423"/>
                    <a:pt x="1394192" y="78149"/>
                  </a:cubicBezTo>
                  <a:lnTo>
                    <a:pt x="1394192" y="1742388"/>
                  </a:lnTo>
                  <a:cubicBezTo>
                    <a:pt x="1394192" y="1763115"/>
                    <a:pt x="1385958" y="1782992"/>
                    <a:pt x="1371302" y="1797648"/>
                  </a:cubicBezTo>
                  <a:cubicBezTo>
                    <a:pt x="1356646" y="1812304"/>
                    <a:pt x="1336769" y="1820538"/>
                    <a:pt x="1316042" y="1820538"/>
                  </a:cubicBezTo>
                  <a:lnTo>
                    <a:pt x="78149" y="1820538"/>
                  </a:lnTo>
                  <a:cubicBezTo>
                    <a:pt x="57423" y="1820538"/>
                    <a:pt x="37545" y="1812304"/>
                    <a:pt x="22889" y="1797648"/>
                  </a:cubicBezTo>
                  <a:cubicBezTo>
                    <a:pt x="8234" y="1782992"/>
                    <a:pt x="0" y="1763115"/>
                    <a:pt x="0" y="1742388"/>
                  </a:cubicBezTo>
                  <a:lnTo>
                    <a:pt x="0" y="78149"/>
                  </a:lnTo>
                  <a:cubicBezTo>
                    <a:pt x="0" y="57423"/>
                    <a:pt x="8234" y="37545"/>
                    <a:pt x="22889" y="22889"/>
                  </a:cubicBezTo>
                  <a:cubicBezTo>
                    <a:pt x="37545" y="8234"/>
                    <a:pt x="57423" y="0"/>
                    <a:pt x="78149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94192" cy="1858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9555" y="2263670"/>
            <a:ext cx="5848153" cy="7867614"/>
            <a:chOff x="0" y="0"/>
            <a:chExt cx="1491327" cy="20063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91327" cy="2006306"/>
            </a:xfrm>
            <a:custGeom>
              <a:avLst/>
              <a:gdLst/>
              <a:ahLst/>
              <a:cxnLst/>
              <a:rect l="l" t="t" r="r" b="b"/>
              <a:pathLst>
                <a:path w="1491327" h="2006306">
                  <a:moveTo>
                    <a:pt x="67515" y="0"/>
                  </a:moveTo>
                  <a:lnTo>
                    <a:pt x="1423812" y="0"/>
                  </a:lnTo>
                  <a:cubicBezTo>
                    <a:pt x="1441718" y="0"/>
                    <a:pt x="1458890" y="7113"/>
                    <a:pt x="1471552" y="19775"/>
                  </a:cubicBezTo>
                  <a:cubicBezTo>
                    <a:pt x="1484213" y="32436"/>
                    <a:pt x="1491327" y="49609"/>
                    <a:pt x="1491327" y="67515"/>
                  </a:cubicBezTo>
                  <a:lnTo>
                    <a:pt x="1491327" y="1938791"/>
                  </a:lnTo>
                  <a:cubicBezTo>
                    <a:pt x="1491327" y="1956697"/>
                    <a:pt x="1484213" y="1973869"/>
                    <a:pt x="1471552" y="1986531"/>
                  </a:cubicBezTo>
                  <a:cubicBezTo>
                    <a:pt x="1458890" y="1999193"/>
                    <a:pt x="1441718" y="2006306"/>
                    <a:pt x="1423812" y="2006306"/>
                  </a:cubicBezTo>
                  <a:lnTo>
                    <a:pt x="67515" y="2006306"/>
                  </a:lnTo>
                  <a:cubicBezTo>
                    <a:pt x="49609" y="2006306"/>
                    <a:pt x="32436" y="1999193"/>
                    <a:pt x="19775" y="1986531"/>
                  </a:cubicBezTo>
                  <a:cubicBezTo>
                    <a:pt x="7113" y="1973869"/>
                    <a:pt x="0" y="1956697"/>
                    <a:pt x="0" y="1938791"/>
                  </a:cubicBezTo>
                  <a:lnTo>
                    <a:pt x="0" y="67515"/>
                  </a:lnTo>
                  <a:cubicBezTo>
                    <a:pt x="0" y="49609"/>
                    <a:pt x="7113" y="32436"/>
                    <a:pt x="19775" y="19775"/>
                  </a:cubicBezTo>
                  <a:cubicBezTo>
                    <a:pt x="32436" y="7113"/>
                    <a:pt x="49609" y="0"/>
                    <a:pt x="67515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91327" cy="2044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80107" y="2263670"/>
            <a:ext cx="6318129" cy="7867614"/>
            <a:chOff x="0" y="0"/>
            <a:chExt cx="1743476" cy="21710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3476" cy="2171053"/>
            </a:xfrm>
            <a:custGeom>
              <a:avLst/>
              <a:gdLst/>
              <a:ahLst/>
              <a:cxnLst/>
              <a:rect l="l" t="t" r="r" b="b"/>
              <a:pathLst>
                <a:path w="1743476" h="2171053">
                  <a:moveTo>
                    <a:pt x="62493" y="0"/>
                  </a:moveTo>
                  <a:lnTo>
                    <a:pt x="1680983" y="0"/>
                  </a:lnTo>
                  <a:cubicBezTo>
                    <a:pt x="1697557" y="0"/>
                    <a:pt x="1713452" y="6584"/>
                    <a:pt x="1725172" y="18304"/>
                  </a:cubicBezTo>
                  <a:cubicBezTo>
                    <a:pt x="1736891" y="30023"/>
                    <a:pt x="1743476" y="45919"/>
                    <a:pt x="1743476" y="62493"/>
                  </a:cubicBezTo>
                  <a:lnTo>
                    <a:pt x="1743476" y="2108560"/>
                  </a:lnTo>
                  <a:cubicBezTo>
                    <a:pt x="1743476" y="2143074"/>
                    <a:pt x="1715497" y="2171053"/>
                    <a:pt x="1680983" y="2171053"/>
                  </a:cubicBezTo>
                  <a:lnTo>
                    <a:pt x="62493" y="2171053"/>
                  </a:lnTo>
                  <a:cubicBezTo>
                    <a:pt x="27979" y="2171053"/>
                    <a:pt x="0" y="2143074"/>
                    <a:pt x="0" y="2108560"/>
                  </a:cubicBezTo>
                  <a:lnTo>
                    <a:pt x="0" y="62493"/>
                  </a:lnTo>
                  <a:cubicBezTo>
                    <a:pt x="0" y="27979"/>
                    <a:pt x="27979" y="0"/>
                    <a:pt x="62493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43476" cy="2209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76382" y="2240175"/>
            <a:ext cx="5384191" cy="7914605"/>
            <a:chOff x="0" y="0"/>
            <a:chExt cx="1485757" cy="21840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85757" cy="2184020"/>
            </a:xfrm>
            <a:custGeom>
              <a:avLst/>
              <a:gdLst/>
              <a:ahLst/>
              <a:cxnLst/>
              <a:rect l="l" t="t" r="r" b="b"/>
              <a:pathLst>
                <a:path w="1485757" h="2184020">
                  <a:moveTo>
                    <a:pt x="73333" y="0"/>
                  </a:moveTo>
                  <a:lnTo>
                    <a:pt x="1412424" y="0"/>
                  </a:lnTo>
                  <a:cubicBezTo>
                    <a:pt x="1431873" y="0"/>
                    <a:pt x="1450526" y="7726"/>
                    <a:pt x="1464279" y="21479"/>
                  </a:cubicBezTo>
                  <a:cubicBezTo>
                    <a:pt x="1478031" y="35231"/>
                    <a:pt x="1485757" y="53884"/>
                    <a:pt x="1485757" y="73333"/>
                  </a:cubicBezTo>
                  <a:lnTo>
                    <a:pt x="1485757" y="2110687"/>
                  </a:lnTo>
                  <a:cubicBezTo>
                    <a:pt x="1485757" y="2130136"/>
                    <a:pt x="1478031" y="2148789"/>
                    <a:pt x="1464279" y="2162541"/>
                  </a:cubicBezTo>
                  <a:cubicBezTo>
                    <a:pt x="1450526" y="2176294"/>
                    <a:pt x="1431873" y="2184020"/>
                    <a:pt x="1412424" y="2184020"/>
                  </a:cubicBezTo>
                  <a:lnTo>
                    <a:pt x="73333" y="2184020"/>
                  </a:lnTo>
                  <a:cubicBezTo>
                    <a:pt x="53884" y="2184020"/>
                    <a:pt x="35231" y="2176294"/>
                    <a:pt x="21479" y="2162541"/>
                  </a:cubicBezTo>
                  <a:cubicBezTo>
                    <a:pt x="7726" y="2148789"/>
                    <a:pt x="0" y="2130136"/>
                    <a:pt x="0" y="2110687"/>
                  </a:cubicBezTo>
                  <a:lnTo>
                    <a:pt x="0" y="73333"/>
                  </a:lnTo>
                  <a:cubicBezTo>
                    <a:pt x="0" y="53884"/>
                    <a:pt x="7726" y="35231"/>
                    <a:pt x="21479" y="21479"/>
                  </a:cubicBezTo>
                  <a:cubicBezTo>
                    <a:pt x="35231" y="7726"/>
                    <a:pt x="53884" y="0"/>
                    <a:pt x="73333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85757" cy="222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32245" y="1493728"/>
            <a:ext cx="5469717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MIT O VELIKOM POTOPU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31625" y="1488013"/>
            <a:ext cx="4926212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MIT O GILGAMEŠU</a:t>
            </a:r>
          </a:p>
        </p:txBody>
      </p:sp>
      <p:sp>
        <p:nvSpPr>
          <p:cNvPr id="20" name="Freeform 20"/>
          <p:cNvSpPr/>
          <p:nvPr/>
        </p:nvSpPr>
        <p:spPr>
          <a:xfrm rot="-6000000" flipH="1">
            <a:off x="15637903" y="-2293157"/>
            <a:ext cx="4461993" cy="4967806"/>
          </a:xfrm>
          <a:custGeom>
            <a:avLst/>
            <a:gdLst/>
            <a:ahLst/>
            <a:cxnLst/>
            <a:rect l="l" t="t" r="r" b="b"/>
            <a:pathLst>
              <a:path w="4461993" h="4967806">
                <a:moveTo>
                  <a:pt x="4461994" y="0"/>
                </a:moveTo>
                <a:lnTo>
                  <a:pt x="0" y="0"/>
                </a:lnTo>
                <a:lnTo>
                  <a:pt x="0" y="4967807"/>
                </a:lnTo>
                <a:lnTo>
                  <a:pt x="4461994" y="4967807"/>
                </a:lnTo>
                <a:lnTo>
                  <a:pt x="44619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000000">
            <a:off x="-1774275" y="-771905"/>
            <a:ext cx="3687193" cy="4105175"/>
          </a:xfrm>
          <a:custGeom>
            <a:avLst/>
            <a:gdLst/>
            <a:ahLst/>
            <a:cxnLst/>
            <a:rect l="l" t="t" r="r" b="b"/>
            <a:pathLst>
              <a:path w="3687193" h="4105175">
                <a:moveTo>
                  <a:pt x="0" y="0"/>
                </a:moveTo>
                <a:lnTo>
                  <a:pt x="3687193" y="0"/>
                </a:lnTo>
                <a:lnTo>
                  <a:pt x="3687193" y="4105175"/>
                </a:lnTo>
                <a:lnTo>
                  <a:pt x="0" y="410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53718" y="2654173"/>
            <a:ext cx="5848243" cy="712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mit je nastao prema stvarnoj poplavi koju su zananstvenici potvrdili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boga Enlila smetala je buka koju su stvarali ljudi te ih je odlučio kazniti velikim potopom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bog Enki upozorio je Umnapištija o potopu i naredio mu da sagradi barku za sebe i svoju obitelj te žito i životinje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zbog toga se Enki smatra zaštitnikom čovjeka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kiša je padala 6 dana i noći i sedmog dana je prestala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Umnapišti i njegova žena  prinijeli su žrtvu bogovima i postali besmrtni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7823" y="1488013"/>
            <a:ext cx="4926212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MIT O IŠTAR I TAMUZU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01962" y="2408700"/>
            <a:ext cx="6674420" cy="730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božica Ištar bila je brižna prema ljudima, ali i jako osvetoljubiva prema svojim ljubavnicima  </a:t>
            </a:r>
          </a:p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ljubavnika Tamuza kaznila smrću, ali je požalila i spustila se u podzemlje kako bi ga spasila</a:t>
            </a:r>
          </a:p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dok se spuštala sve dublje na Zemlji više nisu rasle biljke, životinje nisu imale mlade, a ljudi djecu</a:t>
            </a:r>
          </a:p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bog Enki je zato oslobodio Ištar</a:t>
            </a:r>
          </a:p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ona je kasnije povremeno silazila u podzemlje kako bi bila s Tamuzom</a:t>
            </a:r>
          </a:p>
          <a:p>
            <a:pPr marL="560562" lvl="1" indent="-280281" algn="l">
              <a:lnSpc>
                <a:spcPts val="3634"/>
              </a:lnSpc>
              <a:buFont typeface="Arial"/>
              <a:buChar char="•"/>
            </a:pPr>
            <a:r>
              <a:rPr lang="en-US" sz="2596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tada na Zemlji sve miruje - nastanak godišnjih doba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50587" y="2515747"/>
            <a:ext cx="5384258" cy="730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ep na 12 glinenih pločica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vladar Gilgameš odbio je božicu Ištar koje je bila zaljubljena u njega te mu se ona odlučuje osvetiti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poslala mu je diva Humbabea kojeg je on ipak pobijedio zajedno s prijateljem, divom Enkiduom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Ištar iz osvete šalje bolest od koje Enkid umre, a tužan Gilgameš  nakon gubitka prijatelja traži smisao života i način da ga oživi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23872" y="348189"/>
            <a:ext cx="1623060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POZNATI MITOVI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7025" y="1960852"/>
            <a:ext cx="15285308" cy="8018089"/>
            <a:chOff x="0" y="0"/>
            <a:chExt cx="3246757" cy="1703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6757" cy="1703125"/>
            </a:xfrm>
            <a:custGeom>
              <a:avLst/>
              <a:gdLst/>
              <a:ahLst/>
              <a:cxnLst/>
              <a:rect l="l" t="t" r="r" b="b"/>
              <a:pathLst>
                <a:path w="3246757" h="1703125">
                  <a:moveTo>
                    <a:pt x="25831" y="0"/>
                  </a:moveTo>
                  <a:lnTo>
                    <a:pt x="3220926" y="0"/>
                  </a:lnTo>
                  <a:cubicBezTo>
                    <a:pt x="3235192" y="0"/>
                    <a:pt x="3246757" y="11565"/>
                    <a:pt x="3246757" y="25831"/>
                  </a:cubicBezTo>
                  <a:lnTo>
                    <a:pt x="3246757" y="1677294"/>
                  </a:lnTo>
                  <a:cubicBezTo>
                    <a:pt x="3246757" y="1691560"/>
                    <a:pt x="3235192" y="1703125"/>
                    <a:pt x="3220926" y="1703125"/>
                  </a:cubicBezTo>
                  <a:lnTo>
                    <a:pt x="25831" y="1703125"/>
                  </a:lnTo>
                  <a:cubicBezTo>
                    <a:pt x="11565" y="1703125"/>
                    <a:pt x="0" y="1691560"/>
                    <a:pt x="0" y="1677294"/>
                  </a:cubicBezTo>
                  <a:lnTo>
                    <a:pt x="0" y="25831"/>
                  </a:lnTo>
                  <a:cubicBezTo>
                    <a:pt x="0" y="11565"/>
                    <a:pt x="11565" y="0"/>
                    <a:pt x="25831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46757" cy="1741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4387" y="2055085"/>
            <a:ext cx="15285308" cy="7725869"/>
            <a:chOff x="0" y="0"/>
            <a:chExt cx="3246757" cy="16410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6757" cy="1641054"/>
            </a:xfrm>
            <a:custGeom>
              <a:avLst/>
              <a:gdLst/>
              <a:ahLst/>
              <a:cxnLst/>
              <a:rect l="l" t="t" r="r" b="b"/>
              <a:pathLst>
                <a:path w="3246757" h="1641054">
                  <a:moveTo>
                    <a:pt x="25831" y="0"/>
                  </a:moveTo>
                  <a:lnTo>
                    <a:pt x="3220926" y="0"/>
                  </a:lnTo>
                  <a:cubicBezTo>
                    <a:pt x="3235192" y="0"/>
                    <a:pt x="3246757" y="11565"/>
                    <a:pt x="3246757" y="25831"/>
                  </a:cubicBezTo>
                  <a:lnTo>
                    <a:pt x="3246757" y="1615223"/>
                  </a:lnTo>
                  <a:cubicBezTo>
                    <a:pt x="3246757" y="1622074"/>
                    <a:pt x="3244036" y="1628644"/>
                    <a:pt x="3239192" y="1633489"/>
                  </a:cubicBezTo>
                  <a:cubicBezTo>
                    <a:pt x="3234347" y="1638333"/>
                    <a:pt x="3227777" y="1641054"/>
                    <a:pt x="3220926" y="1641054"/>
                  </a:cubicBezTo>
                  <a:lnTo>
                    <a:pt x="25831" y="1641054"/>
                  </a:lnTo>
                  <a:cubicBezTo>
                    <a:pt x="11565" y="1641054"/>
                    <a:pt x="0" y="1629489"/>
                    <a:pt x="0" y="1615223"/>
                  </a:cubicBezTo>
                  <a:lnTo>
                    <a:pt x="0" y="25831"/>
                  </a:lnTo>
                  <a:cubicBezTo>
                    <a:pt x="0" y="11565"/>
                    <a:pt x="11565" y="0"/>
                    <a:pt x="25831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46757" cy="167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49399" y="2524535"/>
            <a:ext cx="13531420" cy="692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https://www.sutori.com/en/story/gods-and-goddesses-of-ancient-assyria--XnvXBQHbzXYvt24Fo6bvY1hL (4.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https://www.britannica.com/topic/Ashur-Mesopotamian-deity (7.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https://www.britannica.com/topic/Mesopotamian-religion/Myths (7.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https://enciklopedija.hr/clanak/asur-praotac-asiraca (5.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https://enciklopedija.hr/clanak/istar (7.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Contenau, Georges. 1950. Babilon i Asirija. Naprijed. Zagreb.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Gray, John. 1987. Mitologija Bliskog istoka. Otokar Keršovani. Opatija.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https://www.britannica.com/topic/rabisu (6.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https://www.britannica.com/topic/lamassu (6. 2. 2025.)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https://enciklopedija.hr/clanak/asirija (4. 2. 2025.)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8607" y="363324"/>
            <a:ext cx="1306950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LITERATURA: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 rot="-2401512">
            <a:off x="14422539" y="8435984"/>
            <a:ext cx="4544458" cy="41148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0" y="0"/>
                </a:moveTo>
                <a:lnTo>
                  <a:pt x="4544457" y="0"/>
                </a:lnTo>
                <a:lnTo>
                  <a:pt x="4544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8260" flipV="1">
            <a:off x="-2225187" y="5031610"/>
            <a:ext cx="4897597" cy="4933476"/>
          </a:xfrm>
          <a:custGeom>
            <a:avLst/>
            <a:gdLst/>
            <a:ahLst/>
            <a:cxnLst/>
            <a:rect l="l" t="t" r="r" b="b"/>
            <a:pathLst>
              <a:path w="4897597" h="4933476">
                <a:moveTo>
                  <a:pt x="0" y="4933476"/>
                </a:moveTo>
                <a:lnTo>
                  <a:pt x="4897596" y="4933476"/>
                </a:lnTo>
                <a:lnTo>
                  <a:pt x="4897596" y="0"/>
                </a:lnTo>
                <a:lnTo>
                  <a:pt x="0" y="0"/>
                </a:lnTo>
                <a:lnTo>
                  <a:pt x="0" y="49334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109816">
            <a:off x="-4307973" y="193113"/>
            <a:ext cx="6792094" cy="5883673"/>
          </a:xfrm>
          <a:custGeom>
            <a:avLst/>
            <a:gdLst/>
            <a:ahLst/>
            <a:cxnLst/>
            <a:rect l="l" t="t" r="r" b="b"/>
            <a:pathLst>
              <a:path w="6792094" h="5883673">
                <a:moveTo>
                  <a:pt x="0" y="0"/>
                </a:moveTo>
                <a:lnTo>
                  <a:pt x="6792094" y="0"/>
                </a:lnTo>
                <a:lnTo>
                  <a:pt x="6792094" y="5883673"/>
                </a:lnTo>
                <a:lnTo>
                  <a:pt x="0" y="5883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52" r="-2007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99393" y="2771581"/>
            <a:ext cx="14669696" cy="5156365"/>
            <a:chOff x="0" y="0"/>
            <a:chExt cx="3262482" cy="11467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62483" cy="1146755"/>
            </a:xfrm>
            <a:custGeom>
              <a:avLst/>
              <a:gdLst/>
              <a:ahLst/>
              <a:cxnLst/>
              <a:rect l="l" t="t" r="r" b="b"/>
              <a:pathLst>
                <a:path w="3262483" h="1146755">
                  <a:moveTo>
                    <a:pt x="26915" y="0"/>
                  </a:moveTo>
                  <a:lnTo>
                    <a:pt x="3235567" y="0"/>
                  </a:lnTo>
                  <a:cubicBezTo>
                    <a:pt x="3242706" y="0"/>
                    <a:pt x="3249552" y="2836"/>
                    <a:pt x="3254599" y="7883"/>
                  </a:cubicBezTo>
                  <a:cubicBezTo>
                    <a:pt x="3259647" y="12931"/>
                    <a:pt x="3262483" y="19777"/>
                    <a:pt x="3262483" y="26915"/>
                  </a:cubicBezTo>
                  <a:lnTo>
                    <a:pt x="3262483" y="1119840"/>
                  </a:lnTo>
                  <a:cubicBezTo>
                    <a:pt x="3262483" y="1134705"/>
                    <a:pt x="3250432" y="1146755"/>
                    <a:pt x="3235567" y="1146755"/>
                  </a:cubicBezTo>
                  <a:lnTo>
                    <a:pt x="26915" y="1146755"/>
                  </a:lnTo>
                  <a:cubicBezTo>
                    <a:pt x="12050" y="1146755"/>
                    <a:pt x="0" y="1134705"/>
                    <a:pt x="0" y="1119840"/>
                  </a:cubicBezTo>
                  <a:lnTo>
                    <a:pt x="0" y="26915"/>
                  </a:lnTo>
                  <a:cubicBezTo>
                    <a:pt x="0" y="12050"/>
                    <a:pt x="12050" y="0"/>
                    <a:pt x="26915" y="0"/>
                  </a:cubicBezTo>
                  <a:close/>
                </a:path>
              </a:pathLst>
            </a:custGeom>
            <a:solidFill>
              <a:srgbClr val="B89A7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262482" cy="1194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18912" y="2359054"/>
            <a:ext cx="14669696" cy="5156365"/>
            <a:chOff x="0" y="0"/>
            <a:chExt cx="3262482" cy="11467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62483" cy="1146755"/>
            </a:xfrm>
            <a:custGeom>
              <a:avLst/>
              <a:gdLst/>
              <a:ahLst/>
              <a:cxnLst/>
              <a:rect l="l" t="t" r="r" b="b"/>
              <a:pathLst>
                <a:path w="3262483" h="1146755">
                  <a:moveTo>
                    <a:pt x="26915" y="0"/>
                  </a:moveTo>
                  <a:lnTo>
                    <a:pt x="3235567" y="0"/>
                  </a:lnTo>
                  <a:cubicBezTo>
                    <a:pt x="3242706" y="0"/>
                    <a:pt x="3249552" y="2836"/>
                    <a:pt x="3254599" y="7883"/>
                  </a:cubicBezTo>
                  <a:cubicBezTo>
                    <a:pt x="3259647" y="12931"/>
                    <a:pt x="3262483" y="19777"/>
                    <a:pt x="3262483" y="26915"/>
                  </a:cubicBezTo>
                  <a:lnTo>
                    <a:pt x="3262483" y="1119840"/>
                  </a:lnTo>
                  <a:cubicBezTo>
                    <a:pt x="3262483" y="1134705"/>
                    <a:pt x="3250432" y="1146755"/>
                    <a:pt x="3235567" y="1146755"/>
                  </a:cubicBezTo>
                  <a:lnTo>
                    <a:pt x="26915" y="1146755"/>
                  </a:lnTo>
                  <a:cubicBezTo>
                    <a:pt x="12050" y="1146755"/>
                    <a:pt x="0" y="1134705"/>
                    <a:pt x="0" y="1119840"/>
                  </a:cubicBezTo>
                  <a:lnTo>
                    <a:pt x="0" y="26915"/>
                  </a:lnTo>
                  <a:cubicBezTo>
                    <a:pt x="0" y="12050"/>
                    <a:pt x="12050" y="0"/>
                    <a:pt x="26915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62482" cy="1194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701141" y="2165462"/>
            <a:ext cx="11066198" cy="524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HVALA NA PAŽNJI!</a:t>
            </a:r>
          </a:p>
        </p:txBody>
      </p:sp>
      <p:sp>
        <p:nvSpPr>
          <p:cNvPr id="13" name="Freeform 13"/>
          <p:cNvSpPr/>
          <p:nvPr/>
        </p:nvSpPr>
        <p:spPr>
          <a:xfrm rot="-8852701">
            <a:off x="16881624" y="-1158845"/>
            <a:ext cx="4544458" cy="41148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 rot="-10367520">
            <a:off x="13997250" y="-241848"/>
            <a:ext cx="4251075" cy="3068503"/>
          </a:xfrm>
          <a:custGeom>
            <a:avLst/>
            <a:gdLst/>
            <a:ahLst/>
            <a:cxnLst/>
            <a:rect l="l" t="t" r="r" b="b"/>
            <a:pathLst>
              <a:path w="4251075" h="3068503">
                <a:moveTo>
                  <a:pt x="0" y="0"/>
                </a:moveTo>
                <a:lnTo>
                  <a:pt x="4251075" y="0"/>
                </a:lnTo>
                <a:lnTo>
                  <a:pt x="4251075" y="3068503"/>
                </a:lnTo>
                <a:lnTo>
                  <a:pt x="0" y="30685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15896" y="2309555"/>
            <a:ext cx="9669771" cy="6087212"/>
            <a:chOff x="0" y="0"/>
            <a:chExt cx="2901959" cy="18268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01959" cy="1826811"/>
            </a:xfrm>
            <a:custGeom>
              <a:avLst/>
              <a:gdLst/>
              <a:ahLst/>
              <a:cxnLst/>
              <a:rect l="l" t="t" r="r" b="b"/>
              <a:pathLst>
                <a:path w="2901959" h="1826811">
                  <a:moveTo>
                    <a:pt x="40832" y="0"/>
                  </a:moveTo>
                  <a:lnTo>
                    <a:pt x="2861127" y="0"/>
                  </a:lnTo>
                  <a:cubicBezTo>
                    <a:pt x="2871956" y="0"/>
                    <a:pt x="2882342" y="4302"/>
                    <a:pt x="2890000" y="11959"/>
                  </a:cubicBezTo>
                  <a:cubicBezTo>
                    <a:pt x="2897657" y="19617"/>
                    <a:pt x="2901959" y="30003"/>
                    <a:pt x="2901959" y="40832"/>
                  </a:cubicBezTo>
                  <a:lnTo>
                    <a:pt x="2901959" y="1785978"/>
                  </a:lnTo>
                  <a:cubicBezTo>
                    <a:pt x="2901959" y="1796808"/>
                    <a:pt x="2897657" y="1807194"/>
                    <a:pt x="2890000" y="1814851"/>
                  </a:cubicBezTo>
                  <a:cubicBezTo>
                    <a:pt x="2882342" y="1822509"/>
                    <a:pt x="2871956" y="1826811"/>
                    <a:pt x="2861127" y="1826811"/>
                  </a:cubicBezTo>
                  <a:lnTo>
                    <a:pt x="40832" y="1826811"/>
                  </a:lnTo>
                  <a:cubicBezTo>
                    <a:pt x="30003" y="1826811"/>
                    <a:pt x="19617" y="1822509"/>
                    <a:pt x="11959" y="1814851"/>
                  </a:cubicBezTo>
                  <a:cubicBezTo>
                    <a:pt x="4302" y="1807194"/>
                    <a:pt x="0" y="1796808"/>
                    <a:pt x="0" y="1785978"/>
                  </a:cubicBezTo>
                  <a:lnTo>
                    <a:pt x="0" y="40832"/>
                  </a:lnTo>
                  <a:cubicBezTo>
                    <a:pt x="0" y="30003"/>
                    <a:pt x="4302" y="19617"/>
                    <a:pt x="11959" y="11959"/>
                  </a:cubicBezTo>
                  <a:cubicBezTo>
                    <a:pt x="19617" y="4302"/>
                    <a:pt x="30003" y="0"/>
                    <a:pt x="4083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01959" cy="1864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5264" y="1795338"/>
            <a:ext cx="9669771" cy="6087212"/>
            <a:chOff x="0" y="0"/>
            <a:chExt cx="2901959" cy="18268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01959" cy="1826811"/>
            </a:xfrm>
            <a:custGeom>
              <a:avLst/>
              <a:gdLst/>
              <a:ahLst/>
              <a:cxnLst/>
              <a:rect l="l" t="t" r="r" b="b"/>
              <a:pathLst>
                <a:path w="2901959" h="1826811">
                  <a:moveTo>
                    <a:pt x="40832" y="0"/>
                  </a:moveTo>
                  <a:lnTo>
                    <a:pt x="2861127" y="0"/>
                  </a:lnTo>
                  <a:cubicBezTo>
                    <a:pt x="2871956" y="0"/>
                    <a:pt x="2882342" y="4302"/>
                    <a:pt x="2890000" y="11959"/>
                  </a:cubicBezTo>
                  <a:cubicBezTo>
                    <a:pt x="2897657" y="19617"/>
                    <a:pt x="2901959" y="30003"/>
                    <a:pt x="2901959" y="40832"/>
                  </a:cubicBezTo>
                  <a:lnTo>
                    <a:pt x="2901959" y="1785978"/>
                  </a:lnTo>
                  <a:cubicBezTo>
                    <a:pt x="2901959" y="1796808"/>
                    <a:pt x="2897657" y="1807194"/>
                    <a:pt x="2890000" y="1814851"/>
                  </a:cubicBezTo>
                  <a:cubicBezTo>
                    <a:pt x="2882342" y="1822509"/>
                    <a:pt x="2871956" y="1826811"/>
                    <a:pt x="2861127" y="1826811"/>
                  </a:cubicBezTo>
                  <a:lnTo>
                    <a:pt x="40832" y="1826811"/>
                  </a:lnTo>
                  <a:cubicBezTo>
                    <a:pt x="30003" y="1826811"/>
                    <a:pt x="19617" y="1822509"/>
                    <a:pt x="11959" y="1814851"/>
                  </a:cubicBezTo>
                  <a:cubicBezTo>
                    <a:pt x="4302" y="1807194"/>
                    <a:pt x="0" y="1796808"/>
                    <a:pt x="0" y="1785978"/>
                  </a:cubicBezTo>
                  <a:lnTo>
                    <a:pt x="0" y="40832"/>
                  </a:lnTo>
                  <a:cubicBezTo>
                    <a:pt x="0" y="30003"/>
                    <a:pt x="4302" y="19617"/>
                    <a:pt x="11959" y="11959"/>
                  </a:cubicBezTo>
                  <a:cubicBezTo>
                    <a:pt x="19617" y="4302"/>
                    <a:pt x="30003" y="0"/>
                    <a:pt x="4083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01959" cy="1864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5896" y="1814388"/>
            <a:ext cx="9028508" cy="544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na sjeveru Mezopotamije između rijeka Tigrisa i Eufrata od oko 1400. g. pr. Kr.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na vrhuncu od 880. do 610. g. pr. Kr.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glavna središta Ašur, Niniva, Dur-Šarukin i Kalhuu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palača kralja Asurbanipala u Ninivi imala je knjižnicu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stotine glinenih pločica - sva zapisana znanja toga vremena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Asirski kraljevi su pokušavali oponašati babilonske čija je kultura bila starija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069709" y="3330095"/>
            <a:ext cx="6398372" cy="5928205"/>
          </a:xfrm>
          <a:custGeom>
            <a:avLst/>
            <a:gdLst/>
            <a:ahLst/>
            <a:cxnLst/>
            <a:rect l="l" t="t" r="r" b="b"/>
            <a:pathLst>
              <a:path w="6398372" h="5928205">
                <a:moveTo>
                  <a:pt x="0" y="0"/>
                </a:moveTo>
                <a:lnTo>
                  <a:pt x="6398372" y="0"/>
                </a:lnTo>
                <a:lnTo>
                  <a:pt x="6398372" y="5928205"/>
                </a:lnTo>
                <a:lnTo>
                  <a:pt x="0" y="5928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9388" y="590553"/>
            <a:ext cx="13069507" cy="79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ASIRSKO CARSTVO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 rot="-3635203">
            <a:off x="-3832541" y="8511282"/>
            <a:ext cx="7315200" cy="2167959"/>
          </a:xfrm>
          <a:custGeom>
            <a:avLst/>
            <a:gdLst/>
            <a:ahLst/>
            <a:cxnLst/>
            <a:rect l="l" t="t" r="r" b="b"/>
            <a:pathLst>
              <a:path w="7315200" h="2167959">
                <a:moveTo>
                  <a:pt x="0" y="0"/>
                </a:moveTo>
                <a:lnTo>
                  <a:pt x="7315200" y="0"/>
                </a:lnTo>
                <a:lnTo>
                  <a:pt x="7315200" y="2167959"/>
                </a:lnTo>
                <a:lnTo>
                  <a:pt x="0" y="21679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28950" y="2714376"/>
            <a:ext cx="11015007" cy="5337874"/>
            <a:chOff x="0" y="0"/>
            <a:chExt cx="3039570" cy="147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39570" cy="1472976"/>
            </a:xfrm>
            <a:custGeom>
              <a:avLst/>
              <a:gdLst/>
              <a:ahLst/>
              <a:cxnLst/>
              <a:rect l="l" t="t" r="r" b="b"/>
              <a:pathLst>
                <a:path w="3039570" h="1472976">
                  <a:moveTo>
                    <a:pt x="35845" y="0"/>
                  </a:moveTo>
                  <a:lnTo>
                    <a:pt x="3003725" y="0"/>
                  </a:lnTo>
                  <a:cubicBezTo>
                    <a:pt x="3013232" y="0"/>
                    <a:pt x="3022349" y="3777"/>
                    <a:pt x="3029071" y="10499"/>
                  </a:cubicBezTo>
                  <a:cubicBezTo>
                    <a:pt x="3035794" y="17221"/>
                    <a:pt x="3039570" y="26339"/>
                    <a:pt x="3039570" y="35845"/>
                  </a:cubicBezTo>
                  <a:lnTo>
                    <a:pt x="3039570" y="1437131"/>
                  </a:lnTo>
                  <a:cubicBezTo>
                    <a:pt x="3039570" y="1456928"/>
                    <a:pt x="3023522" y="1472976"/>
                    <a:pt x="3003725" y="1472976"/>
                  </a:cubicBezTo>
                  <a:lnTo>
                    <a:pt x="35845" y="1472976"/>
                  </a:lnTo>
                  <a:cubicBezTo>
                    <a:pt x="16049" y="1472976"/>
                    <a:pt x="0" y="1456928"/>
                    <a:pt x="0" y="1437131"/>
                  </a:cubicBezTo>
                  <a:lnTo>
                    <a:pt x="0" y="35845"/>
                  </a:lnTo>
                  <a:cubicBezTo>
                    <a:pt x="0" y="16049"/>
                    <a:pt x="16049" y="0"/>
                    <a:pt x="35845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39570" cy="151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28950" y="2764641"/>
            <a:ext cx="10565879" cy="4757719"/>
            <a:chOff x="0" y="0"/>
            <a:chExt cx="2915634" cy="13128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5634" cy="1312883"/>
            </a:xfrm>
            <a:custGeom>
              <a:avLst/>
              <a:gdLst/>
              <a:ahLst/>
              <a:cxnLst/>
              <a:rect l="l" t="t" r="r" b="b"/>
              <a:pathLst>
                <a:path w="2915634" h="1312883">
                  <a:moveTo>
                    <a:pt x="37369" y="0"/>
                  </a:moveTo>
                  <a:lnTo>
                    <a:pt x="2878265" y="0"/>
                  </a:lnTo>
                  <a:cubicBezTo>
                    <a:pt x="2898903" y="0"/>
                    <a:pt x="2915634" y="16731"/>
                    <a:pt x="2915634" y="37369"/>
                  </a:cubicBezTo>
                  <a:lnTo>
                    <a:pt x="2915634" y="1275514"/>
                  </a:lnTo>
                  <a:cubicBezTo>
                    <a:pt x="2915634" y="1296153"/>
                    <a:pt x="2898903" y="1312883"/>
                    <a:pt x="2878265" y="1312883"/>
                  </a:cubicBezTo>
                  <a:lnTo>
                    <a:pt x="37369" y="1312883"/>
                  </a:lnTo>
                  <a:cubicBezTo>
                    <a:pt x="16731" y="1312883"/>
                    <a:pt x="0" y="1296153"/>
                    <a:pt x="0" y="1275514"/>
                  </a:cubicBezTo>
                  <a:lnTo>
                    <a:pt x="0" y="37369"/>
                  </a:lnTo>
                  <a:cubicBezTo>
                    <a:pt x="0" y="16731"/>
                    <a:pt x="16731" y="0"/>
                    <a:pt x="37369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915634" cy="1379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919"/>
                </a:lnSpc>
              </a:pPr>
              <a:endParaRPr/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politeizam i glavni bogovi ( Ašur, Enlil, Ištar, Šamaš, Enki)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nacionalni karakter religije (povezuju uspjehe u ratnim pohodima s Ašurovom voljom)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kozmologija i mitovi o stvaranju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herojski epovi i mitovi (mit o Gilgamešu)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proročanstva i astrologija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03428" y="464887"/>
            <a:ext cx="11266052" cy="158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  <a:spcBef>
                <a:spcPct val="0"/>
              </a:spcBef>
            </a:pPr>
            <a:r>
              <a:rPr lang="en-US" sz="4437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GLAVNA OBILJEŽJA ASIRSKE MITOLOGIJE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621957"/>
            <a:ext cx="3594281" cy="175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politeizam - </a:t>
            </a:r>
            <a:r>
              <a:rPr lang="en-US" sz="32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vjera u više Bogova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50821" y="427372"/>
            <a:ext cx="3353853" cy="2986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kozmologija - </a:t>
            </a: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objašnjavanje nastanka i prirode svemira kroz mitove i vjerovanja</a:t>
            </a:r>
            <a:r>
              <a:rPr lang="en-US" sz="2799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53708" y="8745970"/>
            <a:ext cx="12750966" cy="96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4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astrologija -</a:t>
            </a:r>
            <a:r>
              <a:rPr lang="en-US" sz="2784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 sustav vjerovanja koji tvrdi kako kretanje nebeskih tijela utječe na ljudske živote i događaje na zemlji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66523">
            <a:off x="18281692" y="5924743"/>
            <a:ext cx="1909166" cy="1923153"/>
          </a:xfrm>
          <a:custGeom>
            <a:avLst/>
            <a:gdLst/>
            <a:ahLst/>
            <a:cxnLst/>
            <a:rect l="l" t="t" r="r" b="b"/>
            <a:pathLst>
              <a:path w="1909166" h="1923153">
                <a:moveTo>
                  <a:pt x="0" y="0"/>
                </a:moveTo>
                <a:lnTo>
                  <a:pt x="1909166" y="0"/>
                </a:lnTo>
                <a:lnTo>
                  <a:pt x="1909166" y="1923153"/>
                </a:lnTo>
                <a:lnTo>
                  <a:pt x="0" y="192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28975" y="-1238886"/>
            <a:ext cx="18816975" cy="12120851"/>
          </a:xfrm>
          <a:custGeom>
            <a:avLst/>
            <a:gdLst/>
            <a:ahLst/>
            <a:cxnLst/>
            <a:rect l="l" t="t" r="r" b="b"/>
            <a:pathLst>
              <a:path w="18816975" h="12120851">
                <a:moveTo>
                  <a:pt x="0" y="0"/>
                </a:moveTo>
                <a:lnTo>
                  <a:pt x="18816975" y="0"/>
                </a:lnTo>
                <a:lnTo>
                  <a:pt x="18816975" y="12120851"/>
                </a:lnTo>
                <a:lnTo>
                  <a:pt x="0" y="121208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622" b="-27622"/>
            </a:stretch>
          </a:blipFill>
        </p:spPr>
      </p:sp>
      <p:sp>
        <p:nvSpPr>
          <p:cNvPr id="4" name="Freeform 4"/>
          <p:cNvSpPr/>
          <p:nvPr/>
        </p:nvSpPr>
        <p:spPr>
          <a:xfrm rot="2066523">
            <a:off x="470057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70" y="0"/>
                </a:lnTo>
                <a:lnTo>
                  <a:pt x="2383570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66523">
            <a:off x="3046213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69" y="0"/>
                </a:lnTo>
                <a:lnTo>
                  <a:pt x="2383569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66523">
            <a:off x="5687314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69" y="0"/>
                </a:lnTo>
                <a:lnTo>
                  <a:pt x="2383569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66523">
            <a:off x="8285118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69" y="0"/>
                </a:lnTo>
                <a:lnTo>
                  <a:pt x="2383569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66523">
            <a:off x="10906473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69" y="0"/>
                </a:lnTo>
                <a:lnTo>
                  <a:pt x="2383569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66523">
            <a:off x="13556171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69" y="0"/>
                </a:lnTo>
                <a:lnTo>
                  <a:pt x="2383569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66523">
            <a:off x="16144681" y="8317934"/>
            <a:ext cx="2383569" cy="2401032"/>
          </a:xfrm>
          <a:custGeom>
            <a:avLst/>
            <a:gdLst/>
            <a:ahLst/>
            <a:cxnLst/>
            <a:rect l="l" t="t" r="r" b="b"/>
            <a:pathLst>
              <a:path w="2383569" h="2401032">
                <a:moveTo>
                  <a:pt x="0" y="0"/>
                </a:moveTo>
                <a:lnTo>
                  <a:pt x="2383570" y="0"/>
                </a:lnTo>
                <a:lnTo>
                  <a:pt x="2383570" y="2401032"/>
                </a:lnTo>
                <a:lnTo>
                  <a:pt x="0" y="2401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691489" flipH="1">
            <a:off x="15683986" y="-249876"/>
            <a:ext cx="2653674" cy="2653674"/>
          </a:xfrm>
          <a:custGeom>
            <a:avLst/>
            <a:gdLst/>
            <a:ahLst/>
            <a:cxnLst/>
            <a:rect l="l" t="t" r="r" b="b"/>
            <a:pathLst>
              <a:path w="2653674" h="2653674">
                <a:moveTo>
                  <a:pt x="2653674" y="0"/>
                </a:moveTo>
                <a:lnTo>
                  <a:pt x="0" y="0"/>
                </a:lnTo>
                <a:lnTo>
                  <a:pt x="0" y="2653674"/>
                </a:lnTo>
                <a:lnTo>
                  <a:pt x="2653674" y="2653674"/>
                </a:lnTo>
                <a:lnTo>
                  <a:pt x="26536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691489" flipH="1">
            <a:off x="156229" y="-424877"/>
            <a:ext cx="3603646" cy="3603646"/>
          </a:xfrm>
          <a:custGeom>
            <a:avLst/>
            <a:gdLst/>
            <a:ahLst/>
            <a:cxnLst/>
            <a:rect l="l" t="t" r="r" b="b"/>
            <a:pathLst>
              <a:path w="3603646" h="3603646">
                <a:moveTo>
                  <a:pt x="3603646" y="0"/>
                </a:moveTo>
                <a:lnTo>
                  <a:pt x="0" y="0"/>
                </a:lnTo>
                <a:lnTo>
                  <a:pt x="0" y="3603646"/>
                </a:lnTo>
                <a:lnTo>
                  <a:pt x="3603646" y="3603646"/>
                </a:lnTo>
                <a:lnTo>
                  <a:pt x="360364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85823" y="1012748"/>
            <a:ext cx="9584566" cy="10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8"/>
              </a:lnSpc>
              <a:spcBef>
                <a:spcPct val="0"/>
              </a:spcBef>
            </a:pPr>
            <a:r>
              <a:rPr lang="en-US" sz="6113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ZANIMLJIVOSTI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77891" y="2352047"/>
            <a:ext cx="14132217" cy="5985751"/>
            <a:chOff x="0" y="0"/>
            <a:chExt cx="3899759" cy="16517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99758" cy="1651757"/>
            </a:xfrm>
            <a:custGeom>
              <a:avLst/>
              <a:gdLst/>
              <a:ahLst/>
              <a:cxnLst/>
              <a:rect l="l" t="t" r="r" b="b"/>
              <a:pathLst>
                <a:path w="3899758" h="1651757">
                  <a:moveTo>
                    <a:pt x="27939" y="0"/>
                  </a:moveTo>
                  <a:lnTo>
                    <a:pt x="3871819" y="0"/>
                  </a:lnTo>
                  <a:cubicBezTo>
                    <a:pt x="3879229" y="0"/>
                    <a:pt x="3886336" y="2944"/>
                    <a:pt x="3891575" y="8183"/>
                  </a:cubicBezTo>
                  <a:cubicBezTo>
                    <a:pt x="3896815" y="13423"/>
                    <a:pt x="3899758" y="20529"/>
                    <a:pt x="3899758" y="27939"/>
                  </a:cubicBezTo>
                  <a:lnTo>
                    <a:pt x="3899758" y="1623818"/>
                  </a:lnTo>
                  <a:cubicBezTo>
                    <a:pt x="3899758" y="1639248"/>
                    <a:pt x="3887250" y="1651757"/>
                    <a:pt x="3871819" y="1651757"/>
                  </a:cubicBezTo>
                  <a:lnTo>
                    <a:pt x="27939" y="1651757"/>
                  </a:lnTo>
                  <a:cubicBezTo>
                    <a:pt x="12509" y="1651757"/>
                    <a:pt x="0" y="1639248"/>
                    <a:pt x="0" y="1623818"/>
                  </a:cubicBezTo>
                  <a:lnTo>
                    <a:pt x="0" y="27939"/>
                  </a:lnTo>
                  <a:cubicBezTo>
                    <a:pt x="0" y="12509"/>
                    <a:pt x="12509" y="0"/>
                    <a:pt x="2793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99759" cy="1689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757879" y="2837308"/>
            <a:ext cx="12772243" cy="494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asirska mitologjija - dio šire mezopotamske religije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razvila se iz sumerske i babilonske mitologije - vrlo je slična babilonskoj mitologiji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bogovi su imali ljudske osobine - ljubomoru, ljutnju, ljubav i osvetu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Ep ili Mit o Gilgamešu - slavna priča o potrazi za besmrtnošću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podzemni svijet - neke od mitologija isto imaju to “mračno mjesto”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asirci - vjerovali kako ljudi nakon smrti odlaze u sumorni podzemni svijet bez puno nade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972" y="-486526"/>
            <a:ext cx="19645944" cy="11260052"/>
          </a:xfrm>
          <a:custGeom>
            <a:avLst/>
            <a:gdLst/>
            <a:ahLst/>
            <a:cxnLst/>
            <a:rect l="l" t="t" r="r" b="b"/>
            <a:pathLst>
              <a:path w="19645944" h="11260052">
                <a:moveTo>
                  <a:pt x="0" y="0"/>
                </a:moveTo>
                <a:lnTo>
                  <a:pt x="19645944" y="0"/>
                </a:lnTo>
                <a:lnTo>
                  <a:pt x="19645944" y="11260052"/>
                </a:lnTo>
                <a:lnTo>
                  <a:pt x="0" y="11260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84" b="-1188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59767" y="595312"/>
            <a:ext cx="9864923" cy="781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 UTJECAJ MITOLOGIJE NA NAROD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322096" y="1522377"/>
            <a:ext cx="7251903" cy="3201261"/>
            <a:chOff x="0" y="0"/>
            <a:chExt cx="2001149" cy="8833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1149" cy="883382"/>
            </a:xfrm>
            <a:custGeom>
              <a:avLst/>
              <a:gdLst/>
              <a:ahLst/>
              <a:cxnLst/>
              <a:rect l="l" t="t" r="r" b="b"/>
              <a:pathLst>
                <a:path w="2001149" h="883382">
                  <a:moveTo>
                    <a:pt x="54446" y="0"/>
                  </a:moveTo>
                  <a:lnTo>
                    <a:pt x="1946703" y="0"/>
                  </a:lnTo>
                  <a:cubicBezTo>
                    <a:pt x="1976773" y="0"/>
                    <a:pt x="2001149" y="24376"/>
                    <a:pt x="2001149" y="54446"/>
                  </a:cubicBezTo>
                  <a:lnTo>
                    <a:pt x="2001149" y="828936"/>
                  </a:lnTo>
                  <a:cubicBezTo>
                    <a:pt x="2001149" y="843376"/>
                    <a:pt x="1995413" y="857224"/>
                    <a:pt x="1985202" y="867435"/>
                  </a:cubicBezTo>
                  <a:cubicBezTo>
                    <a:pt x="1974991" y="877646"/>
                    <a:pt x="1961143" y="883382"/>
                    <a:pt x="1946703" y="883382"/>
                  </a:cubicBezTo>
                  <a:lnTo>
                    <a:pt x="54446" y="883382"/>
                  </a:lnTo>
                  <a:cubicBezTo>
                    <a:pt x="24376" y="883382"/>
                    <a:pt x="0" y="859006"/>
                    <a:pt x="0" y="828936"/>
                  </a:cubicBezTo>
                  <a:lnTo>
                    <a:pt x="0" y="54446"/>
                  </a:lnTo>
                  <a:cubicBezTo>
                    <a:pt x="0" y="24376"/>
                    <a:pt x="24376" y="0"/>
                    <a:pt x="54446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01149" cy="92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52922" y="1732115"/>
            <a:ext cx="7046976" cy="279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ctr">
              <a:lnSpc>
                <a:spcPts val="4339"/>
              </a:lnSpc>
              <a:buFont typeface="Arial"/>
              <a:buChar char="•"/>
            </a:pPr>
            <a:r>
              <a:rPr lang="en-US" sz="3099" b="1">
                <a:solidFill>
                  <a:srgbClr val="C6A47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asirska mitologija - imala je ogroman utjecaj na svakodnevni život naroda, odnosno politiku, vojsku i društvo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3657081" y="4908303"/>
            <a:ext cx="1585405" cy="16736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9" name="Group 9"/>
          <p:cNvGrpSpPr/>
          <p:nvPr/>
        </p:nvGrpSpPr>
        <p:grpSpPr>
          <a:xfrm>
            <a:off x="627518" y="6581953"/>
            <a:ext cx="4614968" cy="1942097"/>
            <a:chOff x="0" y="0"/>
            <a:chExt cx="1273492" cy="5359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3492" cy="535918"/>
            </a:xfrm>
            <a:custGeom>
              <a:avLst/>
              <a:gdLst/>
              <a:ahLst/>
              <a:cxnLst/>
              <a:rect l="l" t="t" r="r" b="b"/>
              <a:pathLst>
                <a:path w="1273492" h="535918">
                  <a:moveTo>
                    <a:pt x="85556" y="0"/>
                  </a:moveTo>
                  <a:lnTo>
                    <a:pt x="1187936" y="0"/>
                  </a:lnTo>
                  <a:cubicBezTo>
                    <a:pt x="1235187" y="0"/>
                    <a:pt x="1273492" y="38305"/>
                    <a:pt x="1273492" y="85556"/>
                  </a:cubicBezTo>
                  <a:lnTo>
                    <a:pt x="1273492" y="450362"/>
                  </a:lnTo>
                  <a:cubicBezTo>
                    <a:pt x="1273492" y="497613"/>
                    <a:pt x="1235187" y="535918"/>
                    <a:pt x="1187936" y="535918"/>
                  </a:cubicBezTo>
                  <a:lnTo>
                    <a:pt x="85556" y="535918"/>
                  </a:lnTo>
                  <a:cubicBezTo>
                    <a:pt x="38305" y="535918"/>
                    <a:pt x="0" y="497613"/>
                    <a:pt x="0" y="450362"/>
                  </a:cubicBezTo>
                  <a:lnTo>
                    <a:pt x="0" y="85556"/>
                  </a:lnTo>
                  <a:cubicBezTo>
                    <a:pt x="0" y="38305"/>
                    <a:pt x="38305" y="0"/>
                    <a:pt x="85556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73492" cy="574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38896" y="7025314"/>
            <a:ext cx="4392213" cy="98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božja legitimacija kraljevske moći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008728" y="4856988"/>
            <a:ext cx="0" cy="20978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4" name="Group 14"/>
          <p:cNvGrpSpPr/>
          <p:nvPr/>
        </p:nvGrpSpPr>
        <p:grpSpPr>
          <a:xfrm>
            <a:off x="5518048" y="7085739"/>
            <a:ext cx="7251903" cy="3201261"/>
            <a:chOff x="0" y="0"/>
            <a:chExt cx="2001149" cy="8833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01149" cy="883382"/>
            </a:xfrm>
            <a:custGeom>
              <a:avLst/>
              <a:gdLst/>
              <a:ahLst/>
              <a:cxnLst/>
              <a:rect l="l" t="t" r="r" b="b"/>
              <a:pathLst>
                <a:path w="2001149" h="883382">
                  <a:moveTo>
                    <a:pt x="54446" y="0"/>
                  </a:moveTo>
                  <a:lnTo>
                    <a:pt x="1946703" y="0"/>
                  </a:lnTo>
                  <a:cubicBezTo>
                    <a:pt x="1976773" y="0"/>
                    <a:pt x="2001149" y="24376"/>
                    <a:pt x="2001149" y="54446"/>
                  </a:cubicBezTo>
                  <a:lnTo>
                    <a:pt x="2001149" y="828936"/>
                  </a:lnTo>
                  <a:cubicBezTo>
                    <a:pt x="2001149" y="843376"/>
                    <a:pt x="1995413" y="857224"/>
                    <a:pt x="1985202" y="867435"/>
                  </a:cubicBezTo>
                  <a:cubicBezTo>
                    <a:pt x="1974991" y="877646"/>
                    <a:pt x="1961143" y="883382"/>
                    <a:pt x="1946703" y="883382"/>
                  </a:cubicBezTo>
                  <a:lnTo>
                    <a:pt x="54446" y="883382"/>
                  </a:lnTo>
                  <a:cubicBezTo>
                    <a:pt x="24376" y="883382"/>
                    <a:pt x="0" y="859006"/>
                    <a:pt x="0" y="828936"/>
                  </a:cubicBezTo>
                  <a:lnTo>
                    <a:pt x="0" y="54446"/>
                  </a:lnTo>
                  <a:cubicBezTo>
                    <a:pt x="0" y="24376"/>
                    <a:pt x="24376" y="0"/>
                    <a:pt x="54446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001149" cy="92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636228" y="7416890"/>
            <a:ext cx="7015543" cy="247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7"/>
              </a:lnSpc>
              <a:spcBef>
                <a:spcPct val="0"/>
              </a:spcBef>
            </a:pPr>
            <a:r>
              <a:rPr lang="en-US" sz="279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ratnička kultura i mitologija - </a:t>
            </a:r>
          </a:p>
          <a:p>
            <a:pPr algn="ctr">
              <a:lnSpc>
                <a:spcPts val="3907"/>
              </a:lnSpc>
              <a:spcBef>
                <a:spcPct val="0"/>
              </a:spcBef>
            </a:pPr>
            <a:r>
              <a:rPr lang="en-US" sz="279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vjerovalo se kako je za snagu vojske zaslužan bog Ašur </a:t>
            </a:r>
          </a:p>
          <a:p>
            <a:pPr algn="ctr">
              <a:lnSpc>
                <a:spcPts val="3907"/>
              </a:lnSpc>
              <a:spcBef>
                <a:spcPct val="0"/>
              </a:spcBef>
            </a:pPr>
            <a:r>
              <a:rPr lang="en-US" sz="279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koji se smatrao bogom rata i dominacije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87369" y="2939365"/>
            <a:ext cx="5751207" cy="4015448"/>
            <a:chOff x="0" y="0"/>
            <a:chExt cx="1587035" cy="11080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7035" cy="1108055"/>
            </a:xfrm>
            <a:custGeom>
              <a:avLst/>
              <a:gdLst/>
              <a:ahLst/>
              <a:cxnLst/>
              <a:rect l="l" t="t" r="r" b="b"/>
              <a:pathLst>
                <a:path w="1587035" h="1108055">
                  <a:moveTo>
                    <a:pt x="68653" y="0"/>
                  </a:moveTo>
                  <a:lnTo>
                    <a:pt x="1518382" y="0"/>
                  </a:lnTo>
                  <a:cubicBezTo>
                    <a:pt x="1556298" y="0"/>
                    <a:pt x="1587035" y="30737"/>
                    <a:pt x="1587035" y="68653"/>
                  </a:cubicBezTo>
                  <a:lnTo>
                    <a:pt x="1587035" y="1039402"/>
                  </a:lnTo>
                  <a:cubicBezTo>
                    <a:pt x="1587035" y="1077318"/>
                    <a:pt x="1556298" y="1108055"/>
                    <a:pt x="1518382" y="1108055"/>
                  </a:cubicBezTo>
                  <a:lnTo>
                    <a:pt x="68653" y="1108055"/>
                  </a:lnTo>
                  <a:cubicBezTo>
                    <a:pt x="30737" y="1108055"/>
                    <a:pt x="0" y="1077318"/>
                    <a:pt x="0" y="1039402"/>
                  </a:cubicBezTo>
                  <a:lnTo>
                    <a:pt x="0" y="68653"/>
                  </a:lnTo>
                  <a:cubicBezTo>
                    <a:pt x="0" y="30737"/>
                    <a:pt x="30737" y="0"/>
                    <a:pt x="68653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87035" cy="1146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651772" y="3171922"/>
            <a:ext cx="5220564" cy="341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272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utjecaj na pravne i društvene norme - </a:t>
            </a:r>
          </a:p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82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ljudi su smatrali kako je kršenje božanskih pravila svetogrđe i moglo je dovesti do kazne ne samo za pojedinca nego i zajednicu</a:t>
            </a:r>
          </a:p>
        </p:txBody>
      </p:sp>
      <p:sp>
        <p:nvSpPr>
          <p:cNvPr id="22" name="AutoShape 22"/>
          <p:cNvSpPr/>
          <p:nvPr/>
        </p:nvSpPr>
        <p:spPr>
          <a:xfrm>
            <a:off x="9823704" y="4972812"/>
            <a:ext cx="2075392" cy="34137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Freeform 23"/>
          <p:cNvSpPr/>
          <p:nvPr/>
        </p:nvSpPr>
        <p:spPr>
          <a:xfrm rot="3637777">
            <a:off x="-2636368" y="230877"/>
            <a:ext cx="7315200" cy="2167959"/>
          </a:xfrm>
          <a:custGeom>
            <a:avLst/>
            <a:gdLst/>
            <a:ahLst/>
            <a:cxnLst/>
            <a:rect l="l" t="t" r="r" b="b"/>
            <a:pathLst>
              <a:path w="7315200" h="2167959">
                <a:moveTo>
                  <a:pt x="0" y="0"/>
                </a:moveTo>
                <a:lnTo>
                  <a:pt x="7315200" y="0"/>
                </a:lnTo>
                <a:lnTo>
                  <a:pt x="7315200" y="2167960"/>
                </a:lnTo>
                <a:lnTo>
                  <a:pt x="0" y="2167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6678835">
            <a:off x="13168461" y="9726397"/>
            <a:ext cx="7460915" cy="2211144"/>
          </a:xfrm>
          <a:custGeom>
            <a:avLst/>
            <a:gdLst/>
            <a:ahLst/>
            <a:cxnLst/>
            <a:rect l="l" t="t" r="r" b="b"/>
            <a:pathLst>
              <a:path w="7460915" h="2211144">
                <a:moveTo>
                  <a:pt x="0" y="0"/>
                </a:moveTo>
                <a:lnTo>
                  <a:pt x="7460915" y="0"/>
                </a:lnTo>
                <a:lnTo>
                  <a:pt x="7460915" y="2211144"/>
                </a:lnTo>
                <a:lnTo>
                  <a:pt x="0" y="2211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12" b="-1280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67513" y="7767588"/>
            <a:ext cx="11744636" cy="1294529"/>
            <a:chOff x="0" y="0"/>
            <a:chExt cx="3240910" cy="3572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0910" cy="357223"/>
            </a:xfrm>
            <a:custGeom>
              <a:avLst/>
              <a:gdLst/>
              <a:ahLst/>
              <a:cxnLst/>
              <a:rect l="l" t="t" r="r" b="b"/>
              <a:pathLst>
                <a:path w="3240910" h="357223">
                  <a:moveTo>
                    <a:pt x="33619" y="0"/>
                  </a:moveTo>
                  <a:lnTo>
                    <a:pt x="3207292" y="0"/>
                  </a:lnTo>
                  <a:cubicBezTo>
                    <a:pt x="3225859" y="0"/>
                    <a:pt x="3240910" y="15052"/>
                    <a:pt x="3240910" y="33619"/>
                  </a:cubicBezTo>
                  <a:lnTo>
                    <a:pt x="3240910" y="323604"/>
                  </a:lnTo>
                  <a:cubicBezTo>
                    <a:pt x="3240910" y="342171"/>
                    <a:pt x="3225859" y="357223"/>
                    <a:pt x="3207292" y="357223"/>
                  </a:cubicBezTo>
                  <a:lnTo>
                    <a:pt x="33619" y="357223"/>
                  </a:lnTo>
                  <a:cubicBezTo>
                    <a:pt x="15052" y="357223"/>
                    <a:pt x="0" y="342171"/>
                    <a:pt x="0" y="323604"/>
                  </a:cubicBezTo>
                  <a:lnTo>
                    <a:pt x="0" y="33619"/>
                  </a:lnTo>
                  <a:cubicBezTo>
                    <a:pt x="0" y="15052"/>
                    <a:pt x="15052" y="0"/>
                    <a:pt x="33619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40910" cy="395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3113" y="1832759"/>
            <a:ext cx="12139036" cy="5934828"/>
            <a:chOff x="0" y="0"/>
            <a:chExt cx="3349744" cy="16377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49744" cy="1637705"/>
            </a:xfrm>
            <a:custGeom>
              <a:avLst/>
              <a:gdLst/>
              <a:ahLst/>
              <a:cxnLst/>
              <a:rect l="l" t="t" r="r" b="b"/>
              <a:pathLst>
                <a:path w="3349744" h="1637705">
                  <a:moveTo>
                    <a:pt x="32526" y="0"/>
                  </a:moveTo>
                  <a:lnTo>
                    <a:pt x="3317218" y="0"/>
                  </a:lnTo>
                  <a:cubicBezTo>
                    <a:pt x="3335181" y="0"/>
                    <a:pt x="3349744" y="14563"/>
                    <a:pt x="3349744" y="32526"/>
                  </a:cubicBezTo>
                  <a:lnTo>
                    <a:pt x="3349744" y="1605178"/>
                  </a:lnTo>
                  <a:cubicBezTo>
                    <a:pt x="3349744" y="1623142"/>
                    <a:pt x="3335181" y="1637705"/>
                    <a:pt x="3317218" y="1637705"/>
                  </a:cubicBezTo>
                  <a:lnTo>
                    <a:pt x="32526" y="1637705"/>
                  </a:lnTo>
                  <a:cubicBezTo>
                    <a:pt x="14563" y="1637705"/>
                    <a:pt x="0" y="1623142"/>
                    <a:pt x="0" y="1605178"/>
                  </a:cubicBezTo>
                  <a:lnTo>
                    <a:pt x="0" y="32526"/>
                  </a:lnTo>
                  <a:cubicBezTo>
                    <a:pt x="0" y="14563"/>
                    <a:pt x="14563" y="0"/>
                    <a:pt x="3252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49744" cy="1675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3350429">
            <a:off x="16001737" y="-195896"/>
            <a:ext cx="1909166" cy="1923153"/>
          </a:xfrm>
          <a:custGeom>
            <a:avLst/>
            <a:gdLst/>
            <a:ahLst/>
            <a:cxnLst/>
            <a:rect l="l" t="t" r="r" b="b"/>
            <a:pathLst>
              <a:path w="1909166" h="1923153">
                <a:moveTo>
                  <a:pt x="0" y="0"/>
                </a:moveTo>
                <a:lnTo>
                  <a:pt x="1909166" y="0"/>
                </a:lnTo>
                <a:lnTo>
                  <a:pt x="1909166" y="1923153"/>
                </a:lnTo>
                <a:lnTo>
                  <a:pt x="0" y="1923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8201" y="2009775"/>
            <a:ext cx="11743948" cy="683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glavni bog i zaštitnik asirskog naroda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njegov značaj je rastao - bog poljoprivrede, rata, pravde i na kraju cijelog asirskog naroda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upravlja nebom i zemljom, osigurava pravdu, vodi vojsku, pobjeđuje neprijatelja i čuva bogatstvo Asirskog carstva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Asirci su svoje vojne uspjehe pripisivali njegovoj naklonosti i tražili su njegovo vodstvo kroz razrađene rituale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glavni hram Ešnuna nalazio se u prijestolnici Ašuru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u kasnije asirsko doba uglavnom je poistovjećivan s babilonskim Mardukom  </a:t>
            </a:r>
          </a:p>
          <a:p>
            <a:pPr algn="l"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 </a:t>
            </a:r>
          </a:p>
          <a:p>
            <a:pPr marL="582932" lvl="1" indent="-291466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često je prikazan na reljefima i skulpturama - streličar u letu, često usred bitke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81053" y="2782533"/>
            <a:ext cx="4789089" cy="3555899"/>
          </a:xfrm>
          <a:custGeom>
            <a:avLst/>
            <a:gdLst/>
            <a:ahLst/>
            <a:cxnLst/>
            <a:rect l="l" t="t" r="r" b="b"/>
            <a:pathLst>
              <a:path w="4789089" h="3555899">
                <a:moveTo>
                  <a:pt x="0" y="0"/>
                </a:moveTo>
                <a:lnTo>
                  <a:pt x="4789088" y="0"/>
                </a:lnTo>
                <a:lnTo>
                  <a:pt x="4789088" y="3555898"/>
                </a:lnTo>
                <a:lnTo>
                  <a:pt x="0" y="3555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04421" y="498439"/>
            <a:ext cx="10696863" cy="78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AŠUR </a:t>
            </a:r>
          </a:p>
        </p:txBody>
      </p:sp>
      <p:sp>
        <p:nvSpPr>
          <p:cNvPr id="13" name="Freeform 13"/>
          <p:cNvSpPr/>
          <p:nvPr/>
        </p:nvSpPr>
        <p:spPr>
          <a:xfrm rot="3350429">
            <a:off x="-954583" y="-587101"/>
            <a:ext cx="1909166" cy="1923153"/>
          </a:xfrm>
          <a:custGeom>
            <a:avLst/>
            <a:gdLst/>
            <a:ahLst/>
            <a:cxnLst/>
            <a:rect l="l" t="t" r="r" b="b"/>
            <a:pathLst>
              <a:path w="1909166" h="1923153">
                <a:moveTo>
                  <a:pt x="0" y="0"/>
                </a:moveTo>
                <a:lnTo>
                  <a:pt x="1909166" y="0"/>
                </a:lnTo>
                <a:lnTo>
                  <a:pt x="1909166" y="1923152"/>
                </a:lnTo>
                <a:lnTo>
                  <a:pt x="0" y="1923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9691489" flipH="1">
            <a:off x="14763731" y="7260294"/>
            <a:ext cx="3603646" cy="3603646"/>
          </a:xfrm>
          <a:custGeom>
            <a:avLst/>
            <a:gdLst/>
            <a:ahLst/>
            <a:cxnLst/>
            <a:rect l="l" t="t" r="r" b="b"/>
            <a:pathLst>
              <a:path w="3603646" h="3603646">
                <a:moveTo>
                  <a:pt x="3603646" y="0"/>
                </a:moveTo>
                <a:lnTo>
                  <a:pt x="0" y="0"/>
                </a:lnTo>
                <a:lnTo>
                  <a:pt x="0" y="3603646"/>
                </a:lnTo>
                <a:lnTo>
                  <a:pt x="3603646" y="3603646"/>
                </a:lnTo>
                <a:lnTo>
                  <a:pt x="36036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13194" y="2698684"/>
            <a:ext cx="5181700" cy="7329690"/>
            <a:chOff x="0" y="0"/>
            <a:chExt cx="1429880" cy="2022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9880" cy="2022614"/>
            </a:xfrm>
            <a:custGeom>
              <a:avLst/>
              <a:gdLst/>
              <a:ahLst/>
              <a:cxnLst/>
              <a:rect l="l" t="t" r="r" b="b"/>
              <a:pathLst>
                <a:path w="1429880" h="2022614">
                  <a:moveTo>
                    <a:pt x="76199" y="0"/>
                  </a:moveTo>
                  <a:lnTo>
                    <a:pt x="1353682" y="0"/>
                  </a:lnTo>
                  <a:cubicBezTo>
                    <a:pt x="1373891" y="0"/>
                    <a:pt x="1393272" y="8028"/>
                    <a:pt x="1407562" y="22318"/>
                  </a:cubicBezTo>
                  <a:cubicBezTo>
                    <a:pt x="1421852" y="36608"/>
                    <a:pt x="1429880" y="55989"/>
                    <a:pt x="1429880" y="76199"/>
                  </a:cubicBezTo>
                  <a:lnTo>
                    <a:pt x="1429880" y="1946415"/>
                  </a:lnTo>
                  <a:cubicBezTo>
                    <a:pt x="1429880" y="1988499"/>
                    <a:pt x="1395765" y="2022614"/>
                    <a:pt x="1353682" y="2022614"/>
                  </a:cubicBezTo>
                  <a:lnTo>
                    <a:pt x="76199" y="2022614"/>
                  </a:lnTo>
                  <a:cubicBezTo>
                    <a:pt x="55989" y="2022614"/>
                    <a:pt x="36608" y="2014586"/>
                    <a:pt x="22318" y="2000296"/>
                  </a:cubicBezTo>
                  <a:cubicBezTo>
                    <a:pt x="8028" y="1986006"/>
                    <a:pt x="0" y="1966625"/>
                    <a:pt x="0" y="1946415"/>
                  </a:cubicBezTo>
                  <a:lnTo>
                    <a:pt x="0" y="76199"/>
                  </a:lnTo>
                  <a:cubicBezTo>
                    <a:pt x="0" y="34115"/>
                    <a:pt x="34115" y="0"/>
                    <a:pt x="7619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29880" cy="2060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96007" y="1360694"/>
            <a:ext cx="3656851" cy="1337989"/>
            <a:chOff x="0" y="0"/>
            <a:chExt cx="1009101" cy="3692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29870" y="988247"/>
            <a:ext cx="3724942" cy="1337989"/>
            <a:chOff x="0" y="0"/>
            <a:chExt cx="1027891" cy="369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7891" cy="369216"/>
            </a:xfrm>
            <a:custGeom>
              <a:avLst/>
              <a:gdLst/>
              <a:ahLst/>
              <a:cxnLst/>
              <a:rect l="l" t="t" r="r" b="b"/>
              <a:pathLst>
                <a:path w="1027891" h="369216">
                  <a:moveTo>
                    <a:pt x="105998" y="0"/>
                  </a:moveTo>
                  <a:lnTo>
                    <a:pt x="921892" y="0"/>
                  </a:lnTo>
                  <a:cubicBezTo>
                    <a:pt x="950005" y="0"/>
                    <a:pt x="976966" y="11168"/>
                    <a:pt x="996845" y="31046"/>
                  </a:cubicBezTo>
                  <a:cubicBezTo>
                    <a:pt x="1016723" y="50925"/>
                    <a:pt x="1027891" y="77886"/>
                    <a:pt x="1027891" y="105998"/>
                  </a:cubicBezTo>
                  <a:lnTo>
                    <a:pt x="1027891" y="263217"/>
                  </a:lnTo>
                  <a:cubicBezTo>
                    <a:pt x="1027891" y="291330"/>
                    <a:pt x="1016723" y="318291"/>
                    <a:pt x="996845" y="338169"/>
                  </a:cubicBezTo>
                  <a:cubicBezTo>
                    <a:pt x="976966" y="358048"/>
                    <a:pt x="950005" y="369216"/>
                    <a:pt x="921892" y="369216"/>
                  </a:cubicBezTo>
                  <a:lnTo>
                    <a:pt x="105998" y="369216"/>
                  </a:lnTo>
                  <a:cubicBezTo>
                    <a:pt x="77886" y="369216"/>
                    <a:pt x="50925" y="358048"/>
                    <a:pt x="31046" y="338169"/>
                  </a:cubicBezTo>
                  <a:cubicBezTo>
                    <a:pt x="11168" y="318291"/>
                    <a:pt x="0" y="291330"/>
                    <a:pt x="0" y="263217"/>
                  </a:cubicBezTo>
                  <a:lnTo>
                    <a:pt x="0" y="105998"/>
                  </a:lnTo>
                  <a:cubicBezTo>
                    <a:pt x="0" y="77886"/>
                    <a:pt x="11168" y="50925"/>
                    <a:pt x="31046" y="31046"/>
                  </a:cubicBezTo>
                  <a:cubicBezTo>
                    <a:pt x="50925" y="11168"/>
                    <a:pt x="77886" y="0"/>
                    <a:pt x="105998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2789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-126350" y="-1078966"/>
            <a:ext cx="3213608" cy="3328595"/>
          </a:xfrm>
          <a:custGeom>
            <a:avLst/>
            <a:gdLst/>
            <a:ahLst/>
            <a:cxnLst/>
            <a:rect l="l" t="t" r="r" b="b"/>
            <a:pathLst>
              <a:path w="3213608" h="3328595">
                <a:moveTo>
                  <a:pt x="3213608" y="0"/>
                </a:moveTo>
                <a:lnTo>
                  <a:pt x="0" y="0"/>
                </a:lnTo>
                <a:lnTo>
                  <a:pt x="0" y="3328596"/>
                </a:lnTo>
                <a:lnTo>
                  <a:pt x="3213608" y="3328596"/>
                </a:lnTo>
                <a:lnTo>
                  <a:pt x="32136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245589" y="2698684"/>
            <a:ext cx="5557955" cy="7344498"/>
            <a:chOff x="0" y="0"/>
            <a:chExt cx="1533707" cy="2026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33707" cy="2026700"/>
            </a:xfrm>
            <a:custGeom>
              <a:avLst/>
              <a:gdLst/>
              <a:ahLst/>
              <a:cxnLst/>
              <a:rect l="l" t="t" r="r" b="b"/>
              <a:pathLst>
                <a:path w="1533707" h="2026700">
                  <a:moveTo>
                    <a:pt x="71040" y="0"/>
                  </a:moveTo>
                  <a:lnTo>
                    <a:pt x="1462667" y="0"/>
                  </a:lnTo>
                  <a:cubicBezTo>
                    <a:pt x="1481508" y="0"/>
                    <a:pt x="1499577" y="7485"/>
                    <a:pt x="1512900" y="20807"/>
                  </a:cubicBezTo>
                  <a:cubicBezTo>
                    <a:pt x="1526223" y="34130"/>
                    <a:pt x="1533707" y="52199"/>
                    <a:pt x="1533707" y="71040"/>
                  </a:cubicBezTo>
                  <a:lnTo>
                    <a:pt x="1533707" y="1955660"/>
                  </a:lnTo>
                  <a:cubicBezTo>
                    <a:pt x="1533707" y="1974501"/>
                    <a:pt x="1526223" y="1992570"/>
                    <a:pt x="1512900" y="2005893"/>
                  </a:cubicBezTo>
                  <a:cubicBezTo>
                    <a:pt x="1499577" y="2019216"/>
                    <a:pt x="1481508" y="2026700"/>
                    <a:pt x="1462667" y="2026700"/>
                  </a:cubicBezTo>
                  <a:lnTo>
                    <a:pt x="71040" y="2026700"/>
                  </a:lnTo>
                  <a:cubicBezTo>
                    <a:pt x="52199" y="2026700"/>
                    <a:pt x="34130" y="2019216"/>
                    <a:pt x="20807" y="2005893"/>
                  </a:cubicBezTo>
                  <a:cubicBezTo>
                    <a:pt x="7485" y="1992570"/>
                    <a:pt x="0" y="1974501"/>
                    <a:pt x="0" y="1955660"/>
                  </a:cubicBezTo>
                  <a:lnTo>
                    <a:pt x="0" y="71040"/>
                  </a:lnTo>
                  <a:cubicBezTo>
                    <a:pt x="0" y="52199"/>
                    <a:pt x="7485" y="34130"/>
                    <a:pt x="20807" y="20807"/>
                  </a:cubicBezTo>
                  <a:cubicBezTo>
                    <a:pt x="34130" y="7485"/>
                    <a:pt x="52199" y="0"/>
                    <a:pt x="71040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33707" cy="2064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97448" y="1129436"/>
            <a:ext cx="3656851" cy="1337989"/>
            <a:chOff x="0" y="0"/>
            <a:chExt cx="1009101" cy="3692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04276" y="776137"/>
            <a:ext cx="3724942" cy="1337989"/>
            <a:chOff x="0" y="0"/>
            <a:chExt cx="1027891" cy="3692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7891" cy="369216"/>
            </a:xfrm>
            <a:custGeom>
              <a:avLst/>
              <a:gdLst/>
              <a:ahLst/>
              <a:cxnLst/>
              <a:rect l="l" t="t" r="r" b="b"/>
              <a:pathLst>
                <a:path w="1027891" h="369216">
                  <a:moveTo>
                    <a:pt x="105998" y="0"/>
                  </a:moveTo>
                  <a:lnTo>
                    <a:pt x="921892" y="0"/>
                  </a:lnTo>
                  <a:cubicBezTo>
                    <a:pt x="950005" y="0"/>
                    <a:pt x="976966" y="11168"/>
                    <a:pt x="996845" y="31046"/>
                  </a:cubicBezTo>
                  <a:cubicBezTo>
                    <a:pt x="1016723" y="50925"/>
                    <a:pt x="1027891" y="77886"/>
                    <a:pt x="1027891" y="105998"/>
                  </a:cubicBezTo>
                  <a:lnTo>
                    <a:pt x="1027891" y="263217"/>
                  </a:lnTo>
                  <a:cubicBezTo>
                    <a:pt x="1027891" y="291330"/>
                    <a:pt x="1016723" y="318291"/>
                    <a:pt x="996845" y="338169"/>
                  </a:cubicBezTo>
                  <a:cubicBezTo>
                    <a:pt x="976966" y="358048"/>
                    <a:pt x="950005" y="369216"/>
                    <a:pt x="921892" y="369216"/>
                  </a:cubicBezTo>
                  <a:lnTo>
                    <a:pt x="105998" y="369216"/>
                  </a:lnTo>
                  <a:cubicBezTo>
                    <a:pt x="77886" y="369216"/>
                    <a:pt x="50925" y="358048"/>
                    <a:pt x="31046" y="338169"/>
                  </a:cubicBezTo>
                  <a:cubicBezTo>
                    <a:pt x="11168" y="318291"/>
                    <a:pt x="0" y="291330"/>
                    <a:pt x="0" y="263217"/>
                  </a:cubicBezTo>
                  <a:lnTo>
                    <a:pt x="0" y="105998"/>
                  </a:lnTo>
                  <a:cubicBezTo>
                    <a:pt x="0" y="77886"/>
                    <a:pt x="11168" y="50925"/>
                    <a:pt x="31046" y="31046"/>
                  </a:cubicBezTo>
                  <a:cubicBezTo>
                    <a:pt x="50925" y="11168"/>
                    <a:pt x="77886" y="0"/>
                    <a:pt x="105998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2789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05042" y="2698684"/>
            <a:ext cx="4831033" cy="7329690"/>
            <a:chOff x="0" y="0"/>
            <a:chExt cx="1333114" cy="202261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33114" cy="2022614"/>
            </a:xfrm>
            <a:custGeom>
              <a:avLst/>
              <a:gdLst/>
              <a:ahLst/>
              <a:cxnLst/>
              <a:rect l="l" t="t" r="r" b="b"/>
              <a:pathLst>
                <a:path w="1333114" h="2022614">
                  <a:moveTo>
                    <a:pt x="81730" y="0"/>
                  </a:moveTo>
                  <a:lnTo>
                    <a:pt x="1251385" y="0"/>
                  </a:lnTo>
                  <a:cubicBezTo>
                    <a:pt x="1296523" y="0"/>
                    <a:pt x="1333114" y="36592"/>
                    <a:pt x="1333114" y="81730"/>
                  </a:cubicBezTo>
                  <a:lnTo>
                    <a:pt x="1333114" y="1940884"/>
                  </a:lnTo>
                  <a:cubicBezTo>
                    <a:pt x="1333114" y="1986022"/>
                    <a:pt x="1296523" y="2022614"/>
                    <a:pt x="1251385" y="2022614"/>
                  </a:cubicBezTo>
                  <a:lnTo>
                    <a:pt x="81730" y="2022614"/>
                  </a:lnTo>
                  <a:cubicBezTo>
                    <a:pt x="36592" y="2022614"/>
                    <a:pt x="0" y="1986022"/>
                    <a:pt x="0" y="1940884"/>
                  </a:cubicBezTo>
                  <a:lnTo>
                    <a:pt x="0" y="81730"/>
                  </a:lnTo>
                  <a:cubicBezTo>
                    <a:pt x="0" y="36592"/>
                    <a:pt x="36592" y="0"/>
                    <a:pt x="81730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333114" cy="2060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867690" y="-2900434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28700" y="200852"/>
            <a:ext cx="16230600" cy="78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ASIRSKI PANTEON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6908" y="2985814"/>
            <a:ext cx="4587301" cy="684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Bog neba, otac svih bogova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živi na nebu, prikazan je zvijezdom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stvorio je sve ostale bogove i imao je potpunu vlast nad njima kao i nad ljudima 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Anuov hram u gradu Uruku bio je jedan od najstarijih i najcjenjenijih vjerskih mjesta u Mezopotamiji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49489" y="1479686"/>
            <a:ext cx="355276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ENLIL/ZRAK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48920" y="1152830"/>
            <a:ext cx="3556684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250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ENKI/VODA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17969" y="2910398"/>
            <a:ext cx="4834561" cy="684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bog mudrosti i stvaranja, gospodar zemlje, podzemlja i podzemnih voda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povezan sa rijekama Tigris i Eufrat, koje su bile važne za asirsku poljoprivredu i razvoj civilizacije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zaštitnik zanata i zanatlija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od gline je oblikovao kipiće kojima je Anu udahnuo svoj duh i tako su stvoreni ljudi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10814" y="1360694"/>
            <a:ext cx="3656851" cy="1337989"/>
            <a:chOff x="0" y="0"/>
            <a:chExt cx="1009101" cy="3692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90167" y="1129436"/>
            <a:ext cx="3656851" cy="1337989"/>
            <a:chOff x="0" y="0"/>
            <a:chExt cx="1009101" cy="3692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71975" y="1479686"/>
            <a:ext cx="333452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ANU/NEBO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55170" y="3214414"/>
            <a:ext cx="5338793" cy="639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bog vjetra, zraka, oluja i poljoprivrede 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Asirci su vjerovali da je Enlil važan za obilnu žetvu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Enlilov hram, Ekur u Nipuru, jedno je od najsvetijih mjesta u Mezopotamiji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poslao potop na čovječanstvo jer su bili previše bučni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prikazivan s mitskom životinjom pola ribom pola kozom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2187" y="3314150"/>
            <a:ext cx="5770467" cy="5944150"/>
            <a:chOff x="0" y="0"/>
            <a:chExt cx="1592349" cy="16402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2349" cy="1640277"/>
            </a:xfrm>
            <a:custGeom>
              <a:avLst/>
              <a:gdLst/>
              <a:ahLst/>
              <a:cxnLst/>
              <a:rect l="l" t="t" r="r" b="b"/>
              <a:pathLst>
                <a:path w="1592349" h="1640277">
                  <a:moveTo>
                    <a:pt x="68424" y="0"/>
                  </a:moveTo>
                  <a:lnTo>
                    <a:pt x="1523925" y="0"/>
                  </a:lnTo>
                  <a:cubicBezTo>
                    <a:pt x="1542073" y="0"/>
                    <a:pt x="1559476" y="7209"/>
                    <a:pt x="1572308" y="20041"/>
                  </a:cubicBezTo>
                  <a:cubicBezTo>
                    <a:pt x="1585140" y="32873"/>
                    <a:pt x="1592349" y="50277"/>
                    <a:pt x="1592349" y="68424"/>
                  </a:cubicBezTo>
                  <a:lnTo>
                    <a:pt x="1592349" y="1571853"/>
                  </a:lnTo>
                  <a:cubicBezTo>
                    <a:pt x="1592349" y="1590000"/>
                    <a:pt x="1585140" y="1607404"/>
                    <a:pt x="1572308" y="1620236"/>
                  </a:cubicBezTo>
                  <a:cubicBezTo>
                    <a:pt x="1559476" y="1633068"/>
                    <a:pt x="1542073" y="1640277"/>
                    <a:pt x="1523925" y="1640277"/>
                  </a:cubicBezTo>
                  <a:lnTo>
                    <a:pt x="68424" y="1640277"/>
                  </a:lnTo>
                  <a:cubicBezTo>
                    <a:pt x="50277" y="1640277"/>
                    <a:pt x="32873" y="1633068"/>
                    <a:pt x="20041" y="1620236"/>
                  </a:cubicBezTo>
                  <a:cubicBezTo>
                    <a:pt x="7209" y="1607404"/>
                    <a:pt x="0" y="1590000"/>
                    <a:pt x="0" y="1571853"/>
                  </a:cubicBezTo>
                  <a:lnTo>
                    <a:pt x="0" y="68424"/>
                  </a:lnTo>
                  <a:cubicBezTo>
                    <a:pt x="0" y="50277"/>
                    <a:pt x="7209" y="32873"/>
                    <a:pt x="20041" y="20041"/>
                  </a:cubicBezTo>
                  <a:cubicBezTo>
                    <a:pt x="32873" y="7209"/>
                    <a:pt x="50277" y="0"/>
                    <a:pt x="68424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92349" cy="1678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372497" y="-1106804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3972652" y="0"/>
                </a:moveTo>
                <a:lnTo>
                  <a:pt x="0" y="0"/>
                </a:lnTo>
                <a:lnTo>
                  <a:pt x="0" y="4114800"/>
                </a:lnTo>
                <a:lnTo>
                  <a:pt x="3972652" y="4114800"/>
                </a:lnTo>
                <a:lnTo>
                  <a:pt x="39726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72916" y="-590964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7197" y="310611"/>
            <a:ext cx="16230600" cy="80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DRUGO TROJSTVO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6098" y="3920091"/>
            <a:ext cx="5642645" cy="494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bog mjeseca, sin boga Enlila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ima središnje mjesto u asirskom kalendaru, važan za mjerenje vremena i mjesečeve cikluse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jedan od dobrih bogova, pomoćnika ljudi 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često prikazan uz zmaja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41540" y="1692924"/>
            <a:ext cx="3656851" cy="1337989"/>
            <a:chOff x="0" y="0"/>
            <a:chExt cx="1009101" cy="3692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80380" y="1414455"/>
            <a:ext cx="3656851" cy="1337989"/>
            <a:chOff x="0" y="0"/>
            <a:chExt cx="1009101" cy="3692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41540" y="1744170"/>
            <a:ext cx="333452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SIN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315856" y="3391341"/>
            <a:ext cx="5656287" cy="5866959"/>
            <a:chOff x="0" y="0"/>
            <a:chExt cx="1560842" cy="16189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0842" cy="1618976"/>
            </a:xfrm>
            <a:custGeom>
              <a:avLst/>
              <a:gdLst/>
              <a:ahLst/>
              <a:cxnLst/>
              <a:rect l="l" t="t" r="r" b="b"/>
              <a:pathLst>
                <a:path w="1560842" h="1618976">
                  <a:moveTo>
                    <a:pt x="69805" y="0"/>
                  </a:moveTo>
                  <a:lnTo>
                    <a:pt x="1491037" y="0"/>
                  </a:lnTo>
                  <a:cubicBezTo>
                    <a:pt x="1529589" y="0"/>
                    <a:pt x="1560842" y="31253"/>
                    <a:pt x="1560842" y="69805"/>
                  </a:cubicBezTo>
                  <a:lnTo>
                    <a:pt x="1560842" y="1549171"/>
                  </a:lnTo>
                  <a:cubicBezTo>
                    <a:pt x="1560842" y="1567685"/>
                    <a:pt x="1553487" y="1585440"/>
                    <a:pt x="1540396" y="1598531"/>
                  </a:cubicBezTo>
                  <a:cubicBezTo>
                    <a:pt x="1527305" y="1611622"/>
                    <a:pt x="1509550" y="1618976"/>
                    <a:pt x="1491037" y="1618976"/>
                  </a:cubicBezTo>
                  <a:lnTo>
                    <a:pt x="69805" y="1618976"/>
                  </a:lnTo>
                  <a:cubicBezTo>
                    <a:pt x="51292" y="1618976"/>
                    <a:pt x="33536" y="1611622"/>
                    <a:pt x="20445" y="1598531"/>
                  </a:cubicBezTo>
                  <a:cubicBezTo>
                    <a:pt x="7354" y="1585440"/>
                    <a:pt x="0" y="1567685"/>
                    <a:pt x="0" y="1549171"/>
                  </a:cubicBezTo>
                  <a:lnTo>
                    <a:pt x="0" y="69805"/>
                  </a:lnTo>
                  <a:cubicBezTo>
                    <a:pt x="0" y="51292"/>
                    <a:pt x="7354" y="33536"/>
                    <a:pt x="20445" y="20445"/>
                  </a:cubicBezTo>
                  <a:cubicBezTo>
                    <a:pt x="33536" y="7354"/>
                    <a:pt x="51292" y="0"/>
                    <a:pt x="69805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60842" cy="1657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390177" y="3660376"/>
            <a:ext cx="5507647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bog sunca, nastao je iz Sina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čuvar pravde i zakona - njegove zrake osvjetljavaju istinu i zato vidi sve što se događa na zemlji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njegov se simbol nalazi na Hamurabijevu zakoniku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često prikazan s plamenim jezicima koji mu izbijaju iz leđa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zbog suša nije bio omiljen među Asircima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399664" y="1692924"/>
            <a:ext cx="3656851" cy="1337989"/>
            <a:chOff x="0" y="0"/>
            <a:chExt cx="1009101" cy="3692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31485" y="1393920"/>
            <a:ext cx="3656851" cy="1384923"/>
            <a:chOff x="0" y="0"/>
            <a:chExt cx="1009101" cy="38216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09101" cy="382167"/>
            </a:xfrm>
            <a:custGeom>
              <a:avLst/>
              <a:gdLst/>
              <a:ahLst/>
              <a:cxnLst/>
              <a:rect l="l" t="t" r="r" b="b"/>
              <a:pathLst>
                <a:path w="1009101" h="382167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74195"/>
                  </a:lnTo>
                  <a:cubicBezTo>
                    <a:pt x="1009101" y="333826"/>
                    <a:pt x="960760" y="382167"/>
                    <a:pt x="901129" y="382167"/>
                  </a:cubicBezTo>
                  <a:lnTo>
                    <a:pt x="107972" y="382167"/>
                  </a:lnTo>
                  <a:cubicBezTo>
                    <a:pt x="79336" y="382167"/>
                    <a:pt x="51873" y="370791"/>
                    <a:pt x="31624" y="350543"/>
                  </a:cubicBezTo>
                  <a:cubicBezTo>
                    <a:pt x="11376" y="330294"/>
                    <a:pt x="0" y="302831"/>
                    <a:pt x="0" y="274195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09101" cy="420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553807" y="1791105"/>
            <a:ext cx="333452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ŠAMAŠ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475101" y="1532929"/>
            <a:ext cx="3656851" cy="1337989"/>
            <a:chOff x="0" y="0"/>
            <a:chExt cx="1009101" cy="3692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313940" y="1254912"/>
            <a:ext cx="3656851" cy="1337989"/>
            <a:chOff x="0" y="0"/>
            <a:chExt cx="1009101" cy="3692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09101" cy="369216"/>
            </a:xfrm>
            <a:custGeom>
              <a:avLst/>
              <a:gdLst/>
              <a:ahLst/>
              <a:cxnLst/>
              <a:rect l="l" t="t" r="r" b="b"/>
              <a:pathLst>
                <a:path w="1009101" h="369216">
                  <a:moveTo>
                    <a:pt x="107972" y="0"/>
                  </a:moveTo>
                  <a:lnTo>
                    <a:pt x="901129" y="0"/>
                  </a:lnTo>
                  <a:cubicBezTo>
                    <a:pt x="960760" y="0"/>
                    <a:pt x="1009101" y="48341"/>
                    <a:pt x="1009101" y="107972"/>
                  </a:cubicBezTo>
                  <a:lnTo>
                    <a:pt x="1009101" y="261243"/>
                  </a:lnTo>
                  <a:cubicBezTo>
                    <a:pt x="1009101" y="289879"/>
                    <a:pt x="997726" y="317343"/>
                    <a:pt x="977477" y="337591"/>
                  </a:cubicBezTo>
                  <a:cubicBezTo>
                    <a:pt x="957228" y="357840"/>
                    <a:pt x="929765" y="369216"/>
                    <a:pt x="901129" y="369216"/>
                  </a:cubicBezTo>
                  <a:lnTo>
                    <a:pt x="107972" y="369216"/>
                  </a:lnTo>
                  <a:cubicBezTo>
                    <a:pt x="48341" y="369216"/>
                    <a:pt x="0" y="320875"/>
                    <a:pt x="0" y="261243"/>
                  </a:cubicBezTo>
                  <a:lnTo>
                    <a:pt x="0" y="107972"/>
                  </a:lnTo>
                  <a:cubicBezTo>
                    <a:pt x="0" y="48341"/>
                    <a:pt x="48341" y="0"/>
                    <a:pt x="107972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09101" cy="4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3475101" y="1631110"/>
            <a:ext cx="3334529" cy="57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2"/>
              </a:lnSpc>
            </a:pPr>
            <a:r>
              <a:rPr lang="en-US" sz="3251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IŠTAR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343619" y="3391341"/>
            <a:ext cx="5892289" cy="6789689"/>
            <a:chOff x="0" y="0"/>
            <a:chExt cx="1625966" cy="187360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25966" cy="1873602"/>
            </a:xfrm>
            <a:custGeom>
              <a:avLst/>
              <a:gdLst/>
              <a:ahLst/>
              <a:cxnLst/>
              <a:rect l="l" t="t" r="r" b="b"/>
              <a:pathLst>
                <a:path w="1625966" h="1873602">
                  <a:moveTo>
                    <a:pt x="67009" y="0"/>
                  </a:moveTo>
                  <a:lnTo>
                    <a:pt x="1558957" y="0"/>
                  </a:lnTo>
                  <a:cubicBezTo>
                    <a:pt x="1576729" y="0"/>
                    <a:pt x="1593773" y="7060"/>
                    <a:pt x="1606339" y="19627"/>
                  </a:cubicBezTo>
                  <a:cubicBezTo>
                    <a:pt x="1618906" y="32193"/>
                    <a:pt x="1625966" y="49237"/>
                    <a:pt x="1625966" y="67009"/>
                  </a:cubicBezTo>
                  <a:lnTo>
                    <a:pt x="1625966" y="1806592"/>
                  </a:lnTo>
                  <a:cubicBezTo>
                    <a:pt x="1625966" y="1824364"/>
                    <a:pt x="1618906" y="1841409"/>
                    <a:pt x="1606339" y="1853975"/>
                  </a:cubicBezTo>
                  <a:cubicBezTo>
                    <a:pt x="1593773" y="1866542"/>
                    <a:pt x="1576729" y="1873602"/>
                    <a:pt x="1558957" y="1873602"/>
                  </a:cubicBezTo>
                  <a:lnTo>
                    <a:pt x="67009" y="1873602"/>
                  </a:lnTo>
                  <a:cubicBezTo>
                    <a:pt x="49237" y="1873602"/>
                    <a:pt x="32193" y="1866542"/>
                    <a:pt x="19627" y="1853975"/>
                  </a:cubicBezTo>
                  <a:cubicBezTo>
                    <a:pt x="7060" y="1841409"/>
                    <a:pt x="0" y="1824364"/>
                    <a:pt x="0" y="1806592"/>
                  </a:cubicBezTo>
                  <a:lnTo>
                    <a:pt x="0" y="67009"/>
                  </a:lnTo>
                  <a:cubicBezTo>
                    <a:pt x="0" y="49237"/>
                    <a:pt x="7060" y="32193"/>
                    <a:pt x="19627" y="19627"/>
                  </a:cubicBezTo>
                  <a:cubicBezTo>
                    <a:pt x="32193" y="7060"/>
                    <a:pt x="49237" y="0"/>
                    <a:pt x="6700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625966" cy="1911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530515" y="3549219"/>
            <a:ext cx="5864362" cy="434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7683" lvl="1" indent="-268842" algn="l">
              <a:lnSpc>
                <a:spcPts val="3486"/>
              </a:lnSpc>
              <a:buFont typeface="Arial"/>
              <a:buChar char="•"/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božica ljubavi, rata i plodnosti</a:t>
            </a:r>
          </a:p>
          <a:p>
            <a:pPr marL="537683" lvl="1" indent="-268842" algn="l">
              <a:lnSpc>
                <a:spcPts val="3486"/>
              </a:lnSpc>
              <a:buFont typeface="Arial"/>
              <a:buChar char="•"/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uz Ašura najvažnije božanstvo</a:t>
            </a:r>
          </a:p>
          <a:p>
            <a:pPr marL="537683" lvl="1" indent="-268842" algn="l">
              <a:lnSpc>
                <a:spcPts val="3486"/>
              </a:lnSpc>
              <a:buFont typeface="Arial"/>
              <a:buChar char="•"/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zaštitnica žena tijekom poroda</a:t>
            </a:r>
          </a:p>
          <a:p>
            <a:pPr marL="537683" lvl="1" indent="-268842" algn="l">
              <a:lnSpc>
                <a:spcPts val="3486"/>
              </a:lnSpc>
              <a:buFont typeface="Arial"/>
              <a:buChar char="•"/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prikazivana je kao lijepa žena ukrašena draguljima, </a:t>
            </a:r>
          </a:p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      ali i kao ratnica s </a:t>
            </a:r>
          </a:p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      oružjem u ruci</a:t>
            </a:r>
          </a:p>
          <a:p>
            <a:pPr algn="l">
              <a:lnSpc>
                <a:spcPts val="3346"/>
              </a:lnSpc>
            </a:pPr>
            <a:endParaRPr lang="en-US" sz="2490">
              <a:solidFill>
                <a:srgbClr val="072329"/>
              </a:solidFill>
              <a:latin typeface="Hagrid Text"/>
              <a:ea typeface="Hagrid Text"/>
              <a:cs typeface="Hagrid Text"/>
              <a:sym typeface="Hagrid Text"/>
            </a:endParaRPr>
          </a:p>
          <a:p>
            <a:pPr algn="l">
              <a:lnSpc>
                <a:spcPts val="3346"/>
              </a:lnSpc>
            </a:pPr>
            <a:endParaRPr lang="en-US" sz="2490">
              <a:solidFill>
                <a:srgbClr val="072329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15970310" y="6519769"/>
            <a:ext cx="2317690" cy="3548357"/>
          </a:xfrm>
          <a:custGeom>
            <a:avLst/>
            <a:gdLst/>
            <a:ahLst/>
            <a:cxnLst/>
            <a:rect l="l" t="t" r="r" b="b"/>
            <a:pathLst>
              <a:path w="2317690" h="3548357">
                <a:moveTo>
                  <a:pt x="0" y="0"/>
                </a:moveTo>
                <a:lnTo>
                  <a:pt x="2317690" y="0"/>
                </a:lnTo>
                <a:lnTo>
                  <a:pt x="2317690" y="3548357"/>
                </a:lnTo>
                <a:lnTo>
                  <a:pt x="0" y="3548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891"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343619" y="7030080"/>
            <a:ext cx="3532543" cy="325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endParaRPr/>
          </a:p>
          <a:p>
            <a:pPr marL="501922" lvl="1" indent="-250961" algn="l">
              <a:lnSpc>
                <a:spcPts val="3254"/>
              </a:lnSpc>
              <a:buFont typeface="Arial"/>
              <a:buChar char="•"/>
            </a:pPr>
            <a:r>
              <a:rPr lang="en-US" sz="2324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mnogi gradovi su imali njezin hram</a:t>
            </a:r>
          </a:p>
          <a:p>
            <a:pPr marL="501922" lvl="1" indent="-250961" algn="l">
              <a:lnSpc>
                <a:spcPts val="3254"/>
              </a:lnSpc>
              <a:buFont typeface="Arial"/>
              <a:buChar char="•"/>
            </a:pPr>
            <a:r>
              <a:rPr lang="en-US" sz="2324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njezin simbol je višekraka zvijezda koja spaja nebo, zemlju i podzemlje</a:t>
            </a:r>
          </a:p>
          <a:p>
            <a:pPr algn="l">
              <a:lnSpc>
                <a:spcPts val="3254"/>
              </a:lnSpc>
            </a:pPr>
            <a:endParaRPr lang="en-US" sz="2324">
              <a:solidFill>
                <a:srgbClr val="072329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12" b="-1280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54935" y="2550625"/>
            <a:ext cx="14247931" cy="6707675"/>
            <a:chOff x="0" y="0"/>
            <a:chExt cx="3931689" cy="18509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1689" cy="1850970"/>
            </a:xfrm>
            <a:custGeom>
              <a:avLst/>
              <a:gdLst/>
              <a:ahLst/>
              <a:cxnLst/>
              <a:rect l="l" t="t" r="r" b="b"/>
              <a:pathLst>
                <a:path w="3931689" h="1850970">
                  <a:moveTo>
                    <a:pt x="27712" y="0"/>
                  </a:moveTo>
                  <a:lnTo>
                    <a:pt x="3903978" y="0"/>
                  </a:lnTo>
                  <a:cubicBezTo>
                    <a:pt x="3919282" y="0"/>
                    <a:pt x="3931689" y="12407"/>
                    <a:pt x="3931689" y="27712"/>
                  </a:cubicBezTo>
                  <a:lnTo>
                    <a:pt x="3931689" y="1823258"/>
                  </a:lnTo>
                  <a:cubicBezTo>
                    <a:pt x="3931689" y="1830608"/>
                    <a:pt x="3928770" y="1837656"/>
                    <a:pt x="3923573" y="1842854"/>
                  </a:cubicBezTo>
                  <a:cubicBezTo>
                    <a:pt x="3918376" y="1848051"/>
                    <a:pt x="3911327" y="1850970"/>
                    <a:pt x="3903978" y="1850970"/>
                  </a:cubicBezTo>
                  <a:lnTo>
                    <a:pt x="27712" y="1850970"/>
                  </a:lnTo>
                  <a:cubicBezTo>
                    <a:pt x="20362" y="1850970"/>
                    <a:pt x="13314" y="1848051"/>
                    <a:pt x="8117" y="1842854"/>
                  </a:cubicBezTo>
                  <a:cubicBezTo>
                    <a:pt x="2920" y="1837656"/>
                    <a:pt x="0" y="1830608"/>
                    <a:pt x="0" y="1823258"/>
                  </a:cubicBezTo>
                  <a:lnTo>
                    <a:pt x="0" y="27712"/>
                  </a:lnTo>
                  <a:cubicBezTo>
                    <a:pt x="0" y="20362"/>
                    <a:pt x="2920" y="13314"/>
                    <a:pt x="8117" y="8117"/>
                  </a:cubicBezTo>
                  <a:cubicBezTo>
                    <a:pt x="13314" y="2920"/>
                    <a:pt x="20362" y="0"/>
                    <a:pt x="27712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1689" cy="1889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42219" y="2915749"/>
            <a:ext cx="13089527" cy="1414952"/>
            <a:chOff x="0" y="0"/>
            <a:chExt cx="3612030" cy="3904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2030" cy="390453"/>
            </a:xfrm>
            <a:custGeom>
              <a:avLst/>
              <a:gdLst/>
              <a:ahLst/>
              <a:cxnLst/>
              <a:rect l="l" t="t" r="r" b="b"/>
              <a:pathLst>
                <a:path w="3612030" h="390453">
                  <a:moveTo>
                    <a:pt x="30164" y="0"/>
                  </a:moveTo>
                  <a:lnTo>
                    <a:pt x="3581866" y="0"/>
                  </a:lnTo>
                  <a:cubicBezTo>
                    <a:pt x="3589866" y="0"/>
                    <a:pt x="3597539" y="3178"/>
                    <a:pt x="3603195" y="8835"/>
                  </a:cubicBezTo>
                  <a:cubicBezTo>
                    <a:pt x="3608852" y="14492"/>
                    <a:pt x="3612030" y="22164"/>
                    <a:pt x="3612030" y="30164"/>
                  </a:cubicBezTo>
                  <a:lnTo>
                    <a:pt x="3612030" y="360289"/>
                  </a:lnTo>
                  <a:cubicBezTo>
                    <a:pt x="3612030" y="368289"/>
                    <a:pt x="3608852" y="375961"/>
                    <a:pt x="3603195" y="381618"/>
                  </a:cubicBezTo>
                  <a:cubicBezTo>
                    <a:pt x="3597539" y="387275"/>
                    <a:pt x="3589866" y="390453"/>
                    <a:pt x="3581866" y="390453"/>
                  </a:cubicBezTo>
                  <a:lnTo>
                    <a:pt x="30164" y="390453"/>
                  </a:lnTo>
                  <a:cubicBezTo>
                    <a:pt x="22164" y="390453"/>
                    <a:pt x="14492" y="387275"/>
                    <a:pt x="8835" y="381618"/>
                  </a:cubicBezTo>
                  <a:cubicBezTo>
                    <a:pt x="3178" y="375961"/>
                    <a:pt x="0" y="368289"/>
                    <a:pt x="0" y="360289"/>
                  </a:cubicBezTo>
                  <a:lnTo>
                    <a:pt x="0" y="30164"/>
                  </a:lnTo>
                  <a:cubicBezTo>
                    <a:pt x="0" y="22164"/>
                    <a:pt x="3178" y="14492"/>
                    <a:pt x="8835" y="8835"/>
                  </a:cubicBezTo>
                  <a:cubicBezTo>
                    <a:pt x="14492" y="3178"/>
                    <a:pt x="22164" y="0"/>
                    <a:pt x="30164" y="0"/>
                  </a:cubicBezTo>
                  <a:close/>
                </a:path>
              </a:pathLst>
            </a:custGeom>
            <a:solidFill>
              <a:srgbClr val="07232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12030" cy="428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30134" y="2550625"/>
            <a:ext cx="13089527" cy="1678047"/>
            <a:chOff x="0" y="0"/>
            <a:chExt cx="3612030" cy="4630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2030" cy="463054"/>
            </a:xfrm>
            <a:custGeom>
              <a:avLst/>
              <a:gdLst/>
              <a:ahLst/>
              <a:cxnLst/>
              <a:rect l="l" t="t" r="r" b="b"/>
              <a:pathLst>
                <a:path w="3612030" h="463054">
                  <a:moveTo>
                    <a:pt x="30164" y="0"/>
                  </a:moveTo>
                  <a:lnTo>
                    <a:pt x="3581866" y="0"/>
                  </a:lnTo>
                  <a:cubicBezTo>
                    <a:pt x="3589866" y="0"/>
                    <a:pt x="3597539" y="3178"/>
                    <a:pt x="3603195" y="8835"/>
                  </a:cubicBezTo>
                  <a:cubicBezTo>
                    <a:pt x="3608852" y="14492"/>
                    <a:pt x="3612030" y="22164"/>
                    <a:pt x="3612030" y="30164"/>
                  </a:cubicBezTo>
                  <a:lnTo>
                    <a:pt x="3612030" y="432889"/>
                  </a:lnTo>
                  <a:cubicBezTo>
                    <a:pt x="3612030" y="440890"/>
                    <a:pt x="3608852" y="448562"/>
                    <a:pt x="3603195" y="454219"/>
                  </a:cubicBezTo>
                  <a:cubicBezTo>
                    <a:pt x="3597539" y="459876"/>
                    <a:pt x="3589866" y="463054"/>
                    <a:pt x="3581866" y="463054"/>
                  </a:cubicBezTo>
                  <a:lnTo>
                    <a:pt x="30164" y="463054"/>
                  </a:lnTo>
                  <a:cubicBezTo>
                    <a:pt x="22164" y="463054"/>
                    <a:pt x="14492" y="459876"/>
                    <a:pt x="8835" y="454219"/>
                  </a:cubicBezTo>
                  <a:cubicBezTo>
                    <a:pt x="3178" y="448562"/>
                    <a:pt x="0" y="440890"/>
                    <a:pt x="0" y="432889"/>
                  </a:cubicBezTo>
                  <a:lnTo>
                    <a:pt x="0" y="30164"/>
                  </a:lnTo>
                  <a:cubicBezTo>
                    <a:pt x="0" y="22164"/>
                    <a:pt x="3178" y="14492"/>
                    <a:pt x="8835" y="8835"/>
                  </a:cubicBezTo>
                  <a:cubicBezTo>
                    <a:pt x="14492" y="3178"/>
                    <a:pt x="22164" y="0"/>
                    <a:pt x="30164" y="0"/>
                  </a:cubicBezTo>
                  <a:close/>
                </a:path>
              </a:pathLst>
            </a:custGeom>
            <a:solidFill>
              <a:srgbClr val="325A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612030" cy="501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2175913">
            <a:off x="9669824" y="-939827"/>
            <a:ext cx="6926867" cy="4508761"/>
          </a:xfrm>
          <a:custGeom>
            <a:avLst/>
            <a:gdLst/>
            <a:ahLst/>
            <a:cxnLst/>
            <a:rect l="l" t="t" r="r" b="b"/>
            <a:pathLst>
              <a:path w="6926867" h="4508761">
                <a:moveTo>
                  <a:pt x="0" y="0"/>
                </a:moveTo>
                <a:lnTo>
                  <a:pt x="6926867" y="0"/>
                </a:lnTo>
                <a:lnTo>
                  <a:pt x="6926867" y="4508760"/>
                </a:lnTo>
                <a:lnTo>
                  <a:pt x="0" y="450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288238">
            <a:off x="-1096540" y="4389262"/>
            <a:ext cx="4250481" cy="2766677"/>
          </a:xfrm>
          <a:custGeom>
            <a:avLst/>
            <a:gdLst/>
            <a:ahLst/>
            <a:cxnLst/>
            <a:rect l="l" t="t" r="r" b="b"/>
            <a:pathLst>
              <a:path w="4250481" h="2766677">
                <a:moveTo>
                  <a:pt x="0" y="0"/>
                </a:moveTo>
                <a:lnTo>
                  <a:pt x="4250480" y="0"/>
                </a:lnTo>
                <a:lnTo>
                  <a:pt x="4250480" y="2766677"/>
                </a:lnTo>
                <a:lnTo>
                  <a:pt x="0" y="2766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12635" y="2473731"/>
            <a:ext cx="11532843" cy="212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životinje u asirskoj kulturi su bile povezane s božanstvima 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Hagrid Text"/>
                <a:ea typeface="Hagrid Text"/>
                <a:cs typeface="Hagrid Text"/>
                <a:sym typeface="Hagrid Text"/>
              </a:rPr>
              <a:t>najčešće životinje su:</a:t>
            </a:r>
          </a:p>
          <a:p>
            <a:pPr algn="l">
              <a:lnSpc>
                <a:spcPts val="4200"/>
              </a:lnSpc>
            </a:pPr>
            <a:endParaRPr lang="en-US" sz="2800">
              <a:solidFill>
                <a:srgbClr val="FFFFFF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30134" y="914400"/>
            <a:ext cx="10696863" cy="10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ŽIVOTINJE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57820" y="4264025"/>
            <a:ext cx="11898790" cy="49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lavovi</a:t>
            </a: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 - simboliziraju snagu i hrabrost, povezivani su s Ištar, božicom rata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bikovi</a:t>
            </a: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 - predstavljaju plodnost i moć pa su zato bili povezani s poljoprivrednim ciklusima asirskog života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72329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orlovi</a:t>
            </a: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 - simboliziraju božansku zaštitu pa su često prikazivani uz kraljeve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72329"/>
              </a:solidFill>
              <a:latin typeface="Hagrid Text"/>
              <a:ea typeface="Hagrid Text"/>
              <a:cs typeface="Hagrid Text"/>
              <a:sym typeface="Hagrid Text"/>
            </a:endParaRP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Asirci su životinjama prinosili žrtve i imali obredne rituale kojima su željeli steći njihov naklonost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72329"/>
                </a:solidFill>
                <a:latin typeface="Hagrid Text"/>
                <a:ea typeface="Hagrid Text"/>
                <a:cs typeface="Hagrid Text"/>
                <a:sym typeface="Hagrid Text"/>
              </a:rPr>
              <a:t>često su prikazani u asirskoj umjetnosti (skulpture)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1240</Words>
  <Application>Microsoft Office PowerPoint</Application>
  <PresentationFormat>Prilagođeno</PresentationFormat>
  <Paragraphs>135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Hagrid Text</vt:lpstr>
      <vt:lpstr>Canva Sans</vt:lpstr>
      <vt:lpstr>Hagrid Text Bold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ASIRSKA MITOLOGIJA</dc:title>
  <dc:creator>Korisnik10</dc:creator>
  <cp:lastModifiedBy>Korisnik10</cp:lastModifiedBy>
  <cp:revision>2</cp:revision>
  <dcterms:created xsi:type="dcterms:W3CDTF">2006-08-16T00:00:00Z</dcterms:created>
  <dcterms:modified xsi:type="dcterms:W3CDTF">2025-03-27T15:01:54Z</dcterms:modified>
  <dc:identifier>DAGd2VvbrFU</dc:identifier>
</cp:coreProperties>
</file>