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7" r:id="rId4"/>
    <p:sldId id="257" r:id="rId5"/>
    <p:sldId id="258" r:id="rId6"/>
    <p:sldId id="259" r:id="rId7"/>
    <p:sldId id="260" r:id="rId8"/>
    <p:sldId id="262" r:id="rId9"/>
    <p:sldId id="264" r:id="rId10"/>
    <p:sldId id="265" r:id="rId11"/>
    <p:sldId id="263" r:id="rId12"/>
    <p:sldId id="266"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D40"/>
    <a:srgbClr val="40352F"/>
    <a:srgbClr val="92AB76"/>
    <a:srgbClr val="80795B"/>
    <a:srgbClr val="DBD3A9"/>
    <a:srgbClr val="FFF8D6"/>
    <a:srgbClr val="5C7854"/>
    <a:srgbClr val="AED186"/>
    <a:srgbClr val="6B8754"/>
    <a:srgbClr val="435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60C24-35A1-E1B9-C308-E7C7ADA3A834}" v="3171" dt="2025-03-08T20:06:48.699"/>
    <p1510:client id="{1F2F3BC0-0787-8685-A2C3-52E14F05CE3F}" v="2175" dt="2025-03-08T20:11:48.750"/>
    <p1510:client id="{344FD892-70C4-63AC-DE1A-63B5888A111F}" v="444" dt="2025-03-09T17:15:23.149"/>
    <p1510:client id="{3E801C28-C55D-10F9-01BE-AD974A8EEEE2}" v="1312" dt="2025-03-09T21:58:34.924"/>
    <p1510:client id="{449AFE26-5293-B9FC-BC27-8CB3AAA6FB1D}" v="46" dt="2025-03-09T20:28:26.748"/>
    <p1510:client id="{52B3765B-C279-C936-99A9-E485D3612655}" v="240" dt="2025-03-09T16:21:19.878"/>
    <p1510:client id="{5E6DB3E7-DD08-7FA6-EE31-C001761F8DE5}" v="90" dt="2025-03-09T20:28:26.527"/>
    <p1510:client id="{653F7C77-F81B-05CB-F7D3-CA7709F8A37A}" v="224" dt="2025-03-09T21:59:10.068"/>
    <p1510:client id="{BB0D666C-E709-E962-4EF2-0C007AFED446}" v="542" dt="2025-03-08T17:11:20.763"/>
    <p1510:client id="{EB6542AC-264F-FDF0-4807-9BCD4D1ECB8C}" v="513" dt="2025-03-08T10:37:30.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65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ciklopedija.hr/clanak/danu" TargetMode="External"/><Relationship Id="rId7" Type="http://schemas.openxmlformats.org/officeDocument/2006/relationships/hyperlink" Target="https://www.enciklopedija.hr/clanak/kelti" TargetMode="External"/><Relationship Id="rId2" Type="http://schemas.openxmlformats.org/officeDocument/2006/relationships/hyperlink" Target="https://www.realmofhistory.com/2022/06/24/ancient-celtic-gods-goddesses-facts/" TargetMode="External"/><Relationship Id="rId1" Type="http://schemas.openxmlformats.org/officeDocument/2006/relationships/slideLayout" Target="../slideLayouts/slideLayout2.xml"/><Relationship Id="rId6" Type="http://schemas.openxmlformats.org/officeDocument/2006/relationships/hyperlink" Target="https://nova-akropola.com/kulture-i-civilizacije/mitologije/sunce-u-keltskoj-mitologiji/" TargetMode="External"/><Relationship Id="rId5" Type="http://schemas.openxmlformats.org/officeDocument/2006/relationships/hyperlink" Target="https://mythopedia.com/guides/celtic-mythology" TargetMode="External"/><Relationship Id="rId4" Type="http://schemas.openxmlformats.org/officeDocument/2006/relationships/hyperlink" Target="https://wasai.co/"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nova-akropola.com/wp-content/uploads/2020/04/Sunce-kelti-sophie-gengembre-anderson-vila.jpg" TargetMode="External"/><Relationship Id="rId13" Type="http://schemas.openxmlformats.org/officeDocument/2006/relationships/hyperlink" Target="https://www.pinterest.com/pin/351912448165678/" TargetMode="External"/><Relationship Id="rId3" Type="http://schemas.openxmlformats.org/officeDocument/2006/relationships/hyperlink" Target="https://www.pinterest.com/pin/1109152214483972562/" TargetMode="External"/><Relationship Id="rId7" Type="http://schemas.openxmlformats.org/officeDocument/2006/relationships/hyperlink" Target="https://www.pinterest.com/pin/1109152214483972496/" TargetMode="External"/><Relationship Id="rId12" Type="http://schemas.openxmlformats.org/officeDocument/2006/relationships/hyperlink" Target="https://www.pinterest.com/pin/1110348483131128763/" TargetMode="External"/><Relationship Id="rId2" Type="http://schemas.openxmlformats.org/officeDocument/2006/relationships/hyperlink" Target="https://www.pinterest.com/pin/1109152214483354120/" TargetMode="External"/><Relationship Id="rId1" Type="http://schemas.openxmlformats.org/officeDocument/2006/relationships/slideLayout" Target="../slideLayouts/slideLayout2.xml"/><Relationship Id="rId6" Type="http://schemas.openxmlformats.org/officeDocument/2006/relationships/hyperlink" Target="https://www.pinterest.com/pin/1109152214483972509/" TargetMode="External"/><Relationship Id="rId11" Type="http://schemas.openxmlformats.org/officeDocument/2006/relationships/hyperlink" Target="https://www.pinterest.com/pin/16888567402670122/" TargetMode="External"/><Relationship Id="rId5" Type="http://schemas.openxmlformats.org/officeDocument/2006/relationships/hyperlink" Target="https://www.pinterest.com/pin/1109152214483972525/" TargetMode="External"/><Relationship Id="rId15" Type="http://schemas.openxmlformats.org/officeDocument/2006/relationships/hyperlink" Target="https://www.pinterest.com/pin/1062779212063392219/" TargetMode="External"/><Relationship Id="rId10" Type="http://schemas.openxmlformats.org/officeDocument/2006/relationships/hyperlink" Target="https://litteramagazin.com/wp-content/uploads/2019/02/trikater-simbol-irske-300x300.jpg" TargetMode="External"/><Relationship Id="rId4" Type="http://schemas.openxmlformats.org/officeDocument/2006/relationships/hyperlink" Target="https://www.pinterest.com/pin/1109152214483972544/" TargetMode="External"/><Relationship Id="rId9" Type="http://schemas.openxmlformats.org/officeDocument/2006/relationships/hyperlink" Target="https://skolovanabudala.wordpress.com/wp-content/uploads/2015/07/kelpie_by_skia-d4qmlh1.jpg" TargetMode="External"/><Relationship Id="rId14" Type="http://schemas.openxmlformats.org/officeDocument/2006/relationships/hyperlink" Target="https://upload.wikimedia.org/wikipedia/commons/thumb/1/1f/Celts_in_Europe.png/300px-Celts_in_Europe.pn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spirals and a person standing in the middle&#10;&#10;AI-generated content may be incorrect.">
            <a:extLst>
              <a:ext uri="{FF2B5EF4-FFF2-40B4-BE49-F238E27FC236}">
                <a16:creationId xmlns:a16="http://schemas.microsoft.com/office/drawing/2014/main" id="{7CD4FA2A-4A30-2CB4-A151-E66911040156}"/>
              </a:ext>
            </a:extLst>
          </p:cNvPr>
          <p:cNvPicPr>
            <a:picLocks noChangeAspect="1"/>
          </p:cNvPicPr>
          <p:nvPr/>
        </p:nvPicPr>
        <p:blipFill>
          <a:blip r:embed="rId2"/>
          <a:stretch>
            <a:fillRect/>
          </a:stretch>
        </p:blipFill>
        <p:spPr>
          <a:xfrm>
            <a:off x="4763" y="2326"/>
            <a:ext cx="12200195" cy="6853347"/>
          </a:xfrm>
          <a:prstGeom prst="rect">
            <a:avLst/>
          </a:prstGeom>
        </p:spPr>
      </p:pic>
      <p:sp>
        <p:nvSpPr>
          <p:cNvPr id="5" name="Rectangle 4">
            <a:extLst>
              <a:ext uri="{FF2B5EF4-FFF2-40B4-BE49-F238E27FC236}">
                <a16:creationId xmlns:a16="http://schemas.microsoft.com/office/drawing/2014/main" id="{F32B9067-040E-A91F-1791-6B50BC4EDD6A}"/>
              </a:ext>
            </a:extLst>
          </p:cNvPr>
          <p:cNvSpPr/>
          <p:nvPr/>
        </p:nvSpPr>
        <p:spPr>
          <a:xfrm>
            <a:off x="-3364024" y="-1723"/>
            <a:ext cx="5382486" cy="6868583"/>
          </a:xfrm>
          <a:prstGeom prst="rect">
            <a:avLst/>
          </a:prstGeom>
          <a:solidFill>
            <a:srgbClr val="2E3826"/>
          </a:solidFill>
          <a:ln>
            <a:noFill/>
          </a:ln>
          <a:effectLst>
            <a:outerShdw dist="2540000" dir="21540000">
              <a:srgbClr val="000000">
                <a:alpha val="5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342077-B3DF-388F-3B4B-707FCAC232EA}"/>
              </a:ext>
            </a:extLst>
          </p:cNvPr>
          <p:cNvSpPr txBox="1"/>
          <p:nvPr/>
        </p:nvSpPr>
        <p:spPr>
          <a:xfrm>
            <a:off x="376324" y="828945"/>
            <a:ext cx="373911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latin typeface="Arial"/>
                <a:cs typeface="Arial"/>
              </a:rPr>
              <a:t>KELTSKA MITOLOGIJA</a:t>
            </a:r>
          </a:p>
        </p:txBody>
      </p:sp>
      <p:sp>
        <p:nvSpPr>
          <p:cNvPr id="8" name="TextBox 7">
            <a:extLst>
              <a:ext uri="{FF2B5EF4-FFF2-40B4-BE49-F238E27FC236}">
                <a16:creationId xmlns:a16="http://schemas.microsoft.com/office/drawing/2014/main" id="{2BB27D40-2B4F-6CD5-7D01-F751B06EC303}"/>
              </a:ext>
            </a:extLst>
          </p:cNvPr>
          <p:cNvSpPr txBox="1"/>
          <p:nvPr/>
        </p:nvSpPr>
        <p:spPr>
          <a:xfrm>
            <a:off x="298549" y="2658140"/>
            <a:ext cx="434974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ea typeface="Calibri"/>
                <a:cs typeface="Arial"/>
              </a:rPr>
              <a:t>Emma </a:t>
            </a:r>
            <a:r>
              <a:rPr lang="en-US" sz="2800" err="1">
                <a:solidFill>
                  <a:schemeClr val="bg1"/>
                </a:solidFill>
                <a:latin typeface="Arial"/>
                <a:ea typeface="Calibri"/>
                <a:cs typeface="Arial"/>
              </a:rPr>
              <a:t>Habun</a:t>
            </a:r>
            <a:r>
              <a:rPr lang="en-US" sz="2800">
                <a:solidFill>
                  <a:schemeClr val="bg1"/>
                </a:solidFill>
                <a:latin typeface="Arial"/>
                <a:ea typeface="Calibri"/>
                <a:cs typeface="Arial"/>
              </a:rPr>
              <a:t> </a:t>
            </a:r>
            <a:r>
              <a:rPr lang="en-US" sz="2800" err="1">
                <a:solidFill>
                  <a:schemeClr val="bg1"/>
                </a:solidFill>
                <a:latin typeface="Arial"/>
                <a:ea typeface="Calibri"/>
                <a:cs typeface="Arial"/>
              </a:rPr>
              <a:t>i</a:t>
            </a:r>
            <a:r>
              <a:rPr lang="en-US" sz="2800">
                <a:solidFill>
                  <a:schemeClr val="bg1"/>
                </a:solidFill>
                <a:latin typeface="Arial"/>
                <a:ea typeface="Calibri"/>
                <a:cs typeface="Arial"/>
              </a:rPr>
              <a:t> Lea </a:t>
            </a:r>
            <a:r>
              <a:rPr lang="en-US" sz="2800" err="1">
                <a:solidFill>
                  <a:schemeClr val="bg1"/>
                </a:solidFill>
                <a:latin typeface="Arial"/>
                <a:ea typeface="Calibri"/>
                <a:cs typeface="Arial"/>
              </a:rPr>
              <a:t>Tunjić</a:t>
            </a:r>
            <a:r>
              <a:rPr lang="en-US" sz="2800">
                <a:solidFill>
                  <a:schemeClr val="bg1"/>
                </a:solidFill>
                <a:latin typeface="Arial"/>
                <a:ea typeface="Calibri"/>
                <a:cs typeface="Arial"/>
              </a:rPr>
              <a:t> Grdić, 7. d</a:t>
            </a:r>
          </a:p>
          <a:p>
            <a:r>
              <a:rPr lang="en-US" sz="2800">
                <a:solidFill>
                  <a:schemeClr val="bg1"/>
                </a:solidFill>
                <a:latin typeface="Arial"/>
                <a:ea typeface="Calibri"/>
                <a:cs typeface="Arial"/>
              </a:rPr>
              <a:t>24. 2. 2025.</a:t>
            </a:r>
          </a:p>
          <a:p>
            <a:r>
              <a:rPr lang="en-US" sz="2800">
                <a:solidFill>
                  <a:schemeClr val="bg1"/>
                </a:solidFill>
                <a:latin typeface="Arial"/>
                <a:ea typeface="Calibri"/>
                <a:cs typeface="Arial"/>
              </a:rPr>
              <a:t>OŠ Ivana </a:t>
            </a:r>
            <a:r>
              <a:rPr lang="en-US" sz="2800" err="1">
                <a:solidFill>
                  <a:schemeClr val="bg1"/>
                </a:solidFill>
                <a:latin typeface="Arial"/>
                <a:ea typeface="Calibri"/>
                <a:cs typeface="Arial"/>
              </a:rPr>
              <a:t>Meštrovića</a:t>
            </a:r>
          </a:p>
          <a:p>
            <a:endParaRPr lang="en-US" sz="2800">
              <a:solidFill>
                <a:schemeClr val="bg1"/>
              </a:solidFill>
              <a:latin typeface="Arial"/>
              <a:ea typeface="Calibri"/>
              <a:cs typeface="Aria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57D40"/>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8FA8B4-7967-47BE-8794-2493F03B7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0CCCA-8965-FF42-16EC-E15F83B2C6FE}"/>
              </a:ext>
            </a:extLst>
          </p:cNvPr>
          <p:cNvSpPr>
            <a:spLocks noGrp="1"/>
          </p:cNvSpPr>
          <p:nvPr>
            <p:ph type="title"/>
          </p:nvPr>
        </p:nvSpPr>
        <p:spPr>
          <a:xfrm>
            <a:off x="580981" y="57865"/>
            <a:ext cx="5897271" cy="1330841"/>
          </a:xfrm>
        </p:spPr>
        <p:txBody>
          <a:bodyPr>
            <a:normAutofit/>
          </a:bodyPr>
          <a:lstStyle/>
          <a:p>
            <a:r>
              <a:rPr lang="en-US" sz="3200">
                <a:solidFill>
                  <a:schemeClr val="bg1"/>
                </a:solidFill>
                <a:latin typeface="Arial"/>
                <a:ea typeface="Calibri"/>
                <a:cs typeface="Arial"/>
              </a:rPr>
              <a:t>Z</a:t>
            </a:r>
            <a:r>
              <a:rPr lang="hr-HR" sz="3200">
                <a:solidFill>
                  <a:schemeClr val="bg1"/>
                </a:solidFill>
                <a:latin typeface="Arial"/>
                <a:ea typeface="Calibri"/>
                <a:cs typeface="Arial"/>
              </a:rPr>
              <a:t>ANIMLJIVOSTI – mitska bića</a:t>
            </a:r>
          </a:p>
        </p:txBody>
      </p:sp>
      <p:sp>
        <p:nvSpPr>
          <p:cNvPr id="3" name="Content Placeholder 2">
            <a:extLst>
              <a:ext uri="{FF2B5EF4-FFF2-40B4-BE49-F238E27FC236}">
                <a16:creationId xmlns:a16="http://schemas.microsoft.com/office/drawing/2014/main" id="{E4A3C481-F0B1-C815-0D6F-954278CB04C4}"/>
              </a:ext>
            </a:extLst>
          </p:cNvPr>
          <p:cNvSpPr>
            <a:spLocks noGrp="1"/>
          </p:cNvSpPr>
          <p:nvPr>
            <p:ph idx="1"/>
          </p:nvPr>
        </p:nvSpPr>
        <p:spPr>
          <a:xfrm>
            <a:off x="-4515" y="1098270"/>
            <a:ext cx="7670397" cy="5759441"/>
          </a:xfrm>
        </p:spPr>
        <p:txBody>
          <a:bodyPr vert="horz" lIns="91440" tIns="45720" rIns="91440" bIns="45720" rtlCol="0" anchor="t">
            <a:noAutofit/>
          </a:bodyPr>
          <a:lstStyle/>
          <a:p>
            <a:pPr marL="0" indent="0">
              <a:buNone/>
            </a:pPr>
            <a:r>
              <a:rPr lang="hr-HR">
                <a:solidFill>
                  <a:schemeClr val="bg1"/>
                </a:solidFill>
                <a:latin typeface="Arial"/>
                <a:ea typeface="Calibri"/>
                <a:cs typeface="Arial"/>
              </a:rPr>
              <a:t>VILINSKA BIĆA </a:t>
            </a:r>
          </a:p>
          <a:p>
            <a:pPr marL="457200" indent="-457200"/>
            <a:r>
              <a:rPr lang="hr-HR" err="1">
                <a:solidFill>
                  <a:schemeClr val="bg1"/>
                </a:solidFill>
                <a:latin typeface="Arial"/>
                <a:ea typeface="Calibri"/>
                <a:cs typeface="Arial"/>
              </a:rPr>
              <a:t>Leprikon</a:t>
            </a:r>
            <a:r>
              <a:rPr lang="hr-HR">
                <a:solidFill>
                  <a:schemeClr val="bg1"/>
                </a:solidFill>
                <a:latin typeface="Arial"/>
                <a:ea typeface="Calibri"/>
                <a:cs typeface="Arial"/>
              </a:rPr>
              <a:t> - mali, lukavi vilenjaci - kriju zlato na kraju duge</a:t>
            </a:r>
          </a:p>
          <a:p>
            <a:pPr marL="457200" indent="-457200"/>
            <a:r>
              <a:rPr lang="hr-HR">
                <a:solidFill>
                  <a:schemeClr val="bg1"/>
                </a:solidFill>
                <a:latin typeface="Arial"/>
                <a:ea typeface="Calibri"/>
                <a:cs typeface="Arial"/>
              </a:rPr>
              <a:t>Puka – mijenja oblik, često se pojavljuje kao konj, mačka ili pas</a:t>
            </a:r>
          </a:p>
          <a:p>
            <a:pPr marL="457200" indent="-457200"/>
            <a:r>
              <a:rPr lang="hr-HR">
                <a:solidFill>
                  <a:schemeClr val="bg1"/>
                </a:solidFill>
                <a:latin typeface="Arial"/>
                <a:ea typeface="Calibri"/>
                <a:cs typeface="Arial"/>
              </a:rPr>
              <a:t>zlonamjeran ili zaštitnički nastrojen</a:t>
            </a:r>
          </a:p>
          <a:p>
            <a:pPr marL="0" indent="0">
              <a:buNone/>
            </a:pPr>
            <a:r>
              <a:rPr lang="hr-HR">
                <a:solidFill>
                  <a:schemeClr val="bg1"/>
                </a:solidFill>
                <a:latin typeface="Arial"/>
                <a:ea typeface="Calibri"/>
                <a:cs typeface="Arial"/>
              </a:rPr>
              <a:t>ČUDOVIŠTA </a:t>
            </a:r>
          </a:p>
          <a:p>
            <a:pPr marL="457200" indent="-457200"/>
            <a:r>
              <a:rPr lang="hr-HR" err="1">
                <a:solidFill>
                  <a:schemeClr val="bg1"/>
                </a:solidFill>
                <a:latin typeface="Arial"/>
                <a:ea typeface="Calibri"/>
                <a:cs typeface="Arial"/>
              </a:rPr>
              <a:t>Kelpie</a:t>
            </a:r>
            <a:r>
              <a:rPr lang="hr-HR">
                <a:solidFill>
                  <a:schemeClr val="bg1"/>
                </a:solidFill>
                <a:latin typeface="Arial"/>
                <a:ea typeface="Calibri"/>
                <a:cs typeface="Arial"/>
              </a:rPr>
              <a:t> – vodeni konj koji mami ljude u vodu – zatim ih utapa</a:t>
            </a:r>
          </a:p>
        </p:txBody>
      </p:sp>
      <p:sp>
        <p:nvSpPr>
          <p:cNvPr id="13" name="Freeform: Shape 12">
            <a:extLst>
              <a:ext uri="{FF2B5EF4-FFF2-40B4-BE49-F238E27FC236}">
                <a16:creationId xmlns:a16="http://schemas.microsoft.com/office/drawing/2014/main" id="{6767D8D7-ED86-4F44-A26B-8D67E0801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9436" y="0"/>
            <a:ext cx="3822565" cy="6858000"/>
          </a:xfrm>
          <a:custGeom>
            <a:avLst/>
            <a:gdLst>
              <a:gd name="connsiteX0" fmla="*/ 1908781 w 3822565"/>
              <a:gd name="connsiteY0" fmla="*/ 0 h 6858000"/>
              <a:gd name="connsiteX1" fmla="*/ 3822565 w 3822565"/>
              <a:gd name="connsiteY1" fmla="*/ 0 h 6858000"/>
              <a:gd name="connsiteX2" fmla="*/ 3822565 w 3822565"/>
              <a:gd name="connsiteY2" fmla="*/ 6858000 h 6858000"/>
              <a:gd name="connsiteX3" fmla="*/ 0 w 3822565"/>
              <a:gd name="connsiteY3" fmla="*/ 6858000 h 6858000"/>
              <a:gd name="connsiteX4" fmla="*/ 151 w 3822565"/>
              <a:gd name="connsiteY4" fmla="*/ 6857680 h 6858000"/>
              <a:gd name="connsiteX5" fmla="*/ 4412 w 3822565"/>
              <a:gd name="connsiteY5" fmla="*/ 6839759 h 6858000"/>
              <a:gd name="connsiteX6" fmla="*/ 34385 w 3822565"/>
              <a:gd name="connsiteY6" fmla="*/ 6772457 h 6858000"/>
              <a:gd name="connsiteX7" fmla="*/ 68653 w 3822565"/>
              <a:gd name="connsiteY7" fmla="*/ 6472529 h 6858000"/>
              <a:gd name="connsiteX8" fmla="*/ 29272 w 3822565"/>
              <a:gd name="connsiteY8" fmla="*/ 6321544 h 6858000"/>
              <a:gd name="connsiteX9" fmla="*/ 59534 w 3822565"/>
              <a:gd name="connsiteY9" fmla="*/ 6173230 h 6858000"/>
              <a:gd name="connsiteX10" fmla="*/ 58116 w 3822565"/>
              <a:gd name="connsiteY10" fmla="*/ 6119111 h 6858000"/>
              <a:gd name="connsiteX11" fmla="*/ 83035 w 3822565"/>
              <a:gd name="connsiteY11" fmla="*/ 6046531 h 6858000"/>
              <a:gd name="connsiteX12" fmla="*/ 105720 w 3822565"/>
              <a:gd name="connsiteY12" fmla="*/ 5994588 h 6858000"/>
              <a:gd name="connsiteX13" fmla="*/ 94826 w 3822565"/>
              <a:gd name="connsiteY13" fmla="*/ 5939582 h 6858000"/>
              <a:gd name="connsiteX14" fmla="*/ 104200 w 3822565"/>
              <a:gd name="connsiteY14" fmla="*/ 5882479 h 6858000"/>
              <a:gd name="connsiteX15" fmla="*/ 87761 w 3822565"/>
              <a:gd name="connsiteY15" fmla="*/ 5832837 h 6858000"/>
              <a:gd name="connsiteX16" fmla="*/ 99110 w 3822565"/>
              <a:gd name="connsiteY16" fmla="*/ 5680404 h 6858000"/>
              <a:gd name="connsiteX17" fmla="*/ 131086 w 3822565"/>
              <a:gd name="connsiteY17" fmla="*/ 5602902 h 6858000"/>
              <a:gd name="connsiteX18" fmla="*/ 154429 w 3822565"/>
              <a:gd name="connsiteY18" fmla="*/ 5515339 h 6858000"/>
              <a:gd name="connsiteX19" fmla="*/ 165472 w 3822565"/>
              <a:gd name="connsiteY19" fmla="*/ 5469987 h 6858000"/>
              <a:gd name="connsiteX20" fmla="*/ 170135 w 3822565"/>
              <a:gd name="connsiteY20" fmla="*/ 5377607 h 6858000"/>
              <a:gd name="connsiteX21" fmla="*/ 208132 w 3822565"/>
              <a:gd name="connsiteY21" fmla="*/ 5324153 h 6858000"/>
              <a:gd name="connsiteX22" fmla="*/ 224105 w 3822565"/>
              <a:gd name="connsiteY22" fmla="*/ 5214686 h 6858000"/>
              <a:gd name="connsiteX23" fmla="*/ 245848 w 3822565"/>
              <a:gd name="connsiteY23" fmla="*/ 5114050 h 6858000"/>
              <a:gd name="connsiteX24" fmla="*/ 249121 w 3822565"/>
              <a:gd name="connsiteY24" fmla="*/ 5056546 h 6858000"/>
              <a:gd name="connsiteX25" fmla="*/ 274945 w 3822565"/>
              <a:gd name="connsiteY25" fmla="*/ 4931796 h 6858000"/>
              <a:gd name="connsiteX26" fmla="*/ 284851 w 3822565"/>
              <a:gd name="connsiteY26" fmla="*/ 4846391 h 6858000"/>
              <a:gd name="connsiteX27" fmla="*/ 305290 w 3822565"/>
              <a:gd name="connsiteY27" fmla="*/ 4729708 h 6858000"/>
              <a:gd name="connsiteX28" fmla="*/ 354498 w 3822565"/>
              <a:gd name="connsiteY28" fmla="*/ 4675611 h 6858000"/>
              <a:gd name="connsiteX29" fmla="*/ 397164 w 3822565"/>
              <a:gd name="connsiteY29" fmla="*/ 4630471 h 6858000"/>
              <a:gd name="connsiteX30" fmla="*/ 466650 w 3822565"/>
              <a:gd name="connsiteY30" fmla="*/ 4546515 h 6858000"/>
              <a:gd name="connsiteX31" fmla="*/ 495823 w 3822565"/>
              <a:gd name="connsiteY31" fmla="*/ 4474195 h 6858000"/>
              <a:gd name="connsiteX32" fmla="*/ 558479 w 3822565"/>
              <a:gd name="connsiteY32" fmla="*/ 4297282 h 6858000"/>
              <a:gd name="connsiteX33" fmla="*/ 625703 w 3822565"/>
              <a:gd name="connsiteY33" fmla="*/ 4165319 h 6858000"/>
              <a:gd name="connsiteX34" fmla="*/ 678274 w 3822565"/>
              <a:gd name="connsiteY34" fmla="*/ 4092709 h 6858000"/>
              <a:gd name="connsiteX35" fmla="*/ 736308 w 3822565"/>
              <a:gd name="connsiteY35" fmla="*/ 3990039 h 6858000"/>
              <a:gd name="connsiteX36" fmla="*/ 835278 w 3822565"/>
              <a:gd name="connsiteY36" fmla="*/ 3897243 h 6858000"/>
              <a:gd name="connsiteX37" fmla="*/ 880809 w 3822565"/>
              <a:gd name="connsiteY37" fmla="*/ 3845042 h 6858000"/>
              <a:gd name="connsiteX38" fmla="*/ 918515 w 3822565"/>
              <a:gd name="connsiteY38" fmla="*/ 3779285 h 6858000"/>
              <a:gd name="connsiteX39" fmla="*/ 941283 w 3822565"/>
              <a:gd name="connsiteY39" fmla="*/ 3740219 h 6858000"/>
              <a:gd name="connsiteX40" fmla="*/ 985757 w 3822565"/>
              <a:gd name="connsiteY40" fmla="*/ 3616522 h 6858000"/>
              <a:gd name="connsiteX41" fmla="*/ 1020050 w 3822565"/>
              <a:gd name="connsiteY41" fmla="*/ 3363325 h 6858000"/>
              <a:gd name="connsiteX42" fmla="*/ 1042196 w 3822565"/>
              <a:gd name="connsiteY42" fmla="*/ 3299604 h 6858000"/>
              <a:gd name="connsiteX43" fmla="*/ 1051512 w 3822565"/>
              <a:gd name="connsiteY43" fmla="*/ 3296010 h 6858000"/>
              <a:gd name="connsiteX44" fmla="*/ 1060369 w 3822565"/>
              <a:gd name="connsiteY44" fmla="*/ 3113268 h 6858000"/>
              <a:gd name="connsiteX45" fmla="*/ 1096336 w 3822565"/>
              <a:gd name="connsiteY45" fmla="*/ 2985142 h 6858000"/>
              <a:gd name="connsiteX46" fmla="*/ 1167734 w 3822565"/>
              <a:gd name="connsiteY46" fmla="*/ 2726168 h 6858000"/>
              <a:gd name="connsiteX47" fmla="*/ 1202970 w 3822565"/>
              <a:gd name="connsiteY47" fmla="*/ 2531784 h 6858000"/>
              <a:gd name="connsiteX48" fmla="*/ 1212964 w 3822565"/>
              <a:gd name="connsiteY48" fmla="*/ 2296688 h 6858000"/>
              <a:gd name="connsiteX49" fmla="*/ 1220808 w 3822565"/>
              <a:gd name="connsiteY49" fmla="*/ 1973300 h 6858000"/>
              <a:gd name="connsiteX50" fmla="*/ 1215718 w 3822565"/>
              <a:gd name="connsiteY50" fmla="*/ 1796075 h 6858000"/>
              <a:gd name="connsiteX51" fmla="*/ 1257417 w 3822565"/>
              <a:gd name="connsiteY51" fmla="*/ 1435754 h 6858000"/>
              <a:gd name="connsiteX52" fmla="*/ 1329777 w 3822565"/>
              <a:gd name="connsiteY52" fmla="*/ 1215388 h 6858000"/>
              <a:gd name="connsiteX53" fmla="*/ 1595941 w 3822565"/>
              <a:gd name="connsiteY53" fmla="*/ 762839 h 6858000"/>
              <a:gd name="connsiteX54" fmla="*/ 1697280 w 3822565"/>
              <a:gd name="connsiteY54" fmla="*/ 601296 h 6858000"/>
              <a:gd name="connsiteX55" fmla="*/ 1747154 w 3822565"/>
              <a:gd name="connsiteY55" fmla="*/ 485563 h 6858000"/>
              <a:gd name="connsiteX56" fmla="*/ 1776962 w 3822565"/>
              <a:gd name="connsiteY56" fmla="*/ 324002 h 6858000"/>
              <a:gd name="connsiteX57" fmla="*/ 1809493 w 3822565"/>
              <a:gd name="connsiteY57" fmla="*/ 163998 h 6858000"/>
              <a:gd name="connsiteX58" fmla="*/ 1892490 w 3822565"/>
              <a:gd name="connsiteY58" fmla="*/ 24283 h 6858000"/>
              <a:gd name="connsiteX59" fmla="*/ 1907147 w 3822565"/>
              <a:gd name="connsiteY59" fmla="*/ 1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22565" h="6858000">
                <a:moveTo>
                  <a:pt x="1908781" y="0"/>
                </a:moveTo>
                <a:lnTo>
                  <a:pt x="3822565" y="0"/>
                </a:lnTo>
                <a:lnTo>
                  <a:pt x="3822565" y="6858000"/>
                </a:lnTo>
                <a:lnTo>
                  <a:pt x="0" y="6858000"/>
                </a:lnTo>
                <a:lnTo>
                  <a:pt x="151" y="6857680"/>
                </a:lnTo>
                <a:cubicBezTo>
                  <a:pt x="2131" y="6852550"/>
                  <a:pt x="3681" y="6846860"/>
                  <a:pt x="4412" y="6839759"/>
                </a:cubicBezTo>
                <a:cubicBezTo>
                  <a:pt x="14124" y="6808033"/>
                  <a:pt x="51215" y="6809270"/>
                  <a:pt x="34385" y="6772457"/>
                </a:cubicBezTo>
                <a:cubicBezTo>
                  <a:pt x="45091" y="6711253"/>
                  <a:pt x="62628" y="6547679"/>
                  <a:pt x="68653" y="6472529"/>
                </a:cubicBezTo>
                <a:cubicBezTo>
                  <a:pt x="81305" y="6382203"/>
                  <a:pt x="3692" y="6369465"/>
                  <a:pt x="29272" y="6321544"/>
                </a:cubicBezTo>
                <a:lnTo>
                  <a:pt x="59534" y="6173230"/>
                </a:lnTo>
                <a:lnTo>
                  <a:pt x="58116" y="6119111"/>
                </a:lnTo>
                <a:lnTo>
                  <a:pt x="83035" y="6046531"/>
                </a:lnTo>
                <a:cubicBezTo>
                  <a:pt x="77636" y="6045101"/>
                  <a:pt x="108080" y="5997705"/>
                  <a:pt x="105720" y="5994588"/>
                </a:cubicBezTo>
                <a:lnTo>
                  <a:pt x="94826" y="5939582"/>
                </a:lnTo>
                <a:lnTo>
                  <a:pt x="104200" y="5882479"/>
                </a:lnTo>
                <a:cubicBezTo>
                  <a:pt x="112880" y="5859592"/>
                  <a:pt x="73314" y="5873584"/>
                  <a:pt x="87761" y="5832837"/>
                </a:cubicBezTo>
                <a:cubicBezTo>
                  <a:pt x="105881" y="5767500"/>
                  <a:pt x="84560" y="5713477"/>
                  <a:pt x="99110" y="5680404"/>
                </a:cubicBezTo>
                <a:cubicBezTo>
                  <a:pt x="107833" y="5624754"/>
                  <a:pt x="104141" y="5654308"/>
                  <a:pt x="131086" y="5602902"/>
                </a:cubicBezTo>
                <a:cubicBezTo>
                  <a:pt x="136477" y="5562448"/>
                  <a:pt x="146077" y="5556793"/>
                  <a:pt x="154429" y="5515339"/>
                </a:cubicBezTo>
                <a:cubicBezTo>
                  <a:pt x="153594" y="5489048"/>
                  <a:pt x="150372" y="5473241"/>
                  <a:pt x="165472" y="5469987"/>
                </a:cubicBezTo>
                <a:cubicBezTo>
                  <a:pt x="169051" y="5457556"/>
                  <a:pt x="160698" y="5394423"/>
                  <a:pt x="170135" y="5377607"/>
                </a:cubicBezTo>
                <a:lnTo>
                  <a:pt x="208132" y="5324153"/>
                </a:lnTo>
                <a:lnTo>
                  <a:pt x="224105" y="5214686"/>
                </a:lnTo>
                <a:cubicBezTo>
                  <a:pt x="255243" y="5194467"/>
                  <a:pt x="214833" y="5142529"/>
                  <a:pt x="245848" y="5114050"/>
                </a:cubicBezTo>
                <a:cubicBezTo>
                  <a:pt x="252698" y="5090951"/>
                  <a:pt x="237369" y="5098703"/>
                  <a:pt x="249121" y="5056546"/>
                </a:cubicBezTo>
                <a:cubicBezTo>
                  <a:pt x="265676" y="4994004"/>
                  <a:pt x="257766" y="4990341"/>
                  <a:pt x="274945" y="4931796"/>
                </a:cubicBezTo>
                <a:cubicBezTo>
                  <a:pt x="298706" y="4870955"/>
                  <a:pt x="271345" y="4870244"/>
                  <a:pt x="284851" y="4846391"/>
                </a:cubicBezTo>
                <a:cubicBezTo>
                  <a:pt x="303927" y="4823696"/>
                  <a:pt x="285949" y="4738670"/>
                  <a:pt x="305290" y="4729708"/>
                </a:cubicBezTo>
                <a:cubicBezTo>
                  <a:pt x="329296" y="4703441"/>
                  <a:pt x="333964" y="4685191"/>
                  <a:pt x="354498" y="4675611"/>
                </a:cubicBezTo>
                <a:cubicBezTo>
                  <a:pt x="384484" y="4641207"/>
                  <a:pt x="371563" y="4626895"/>
                  <a:pt x="397164" y="4630471"/>
                </a:cubicBezTo>
                <a:lnTo>
                  <a:pt x="466650" y="4546515"/>
                </a:lnTo>
                <a:cubicBezTo>
                  <a:pt x="462857" y="4515905"/>
                  <a:pt x="477394" y="4471295"/>
                  <a:pt x="495823" y="4474195"/>
                </a:cubicBezTo>
                <a:cubicBezTo>
                  <a:pt x="539055" y="4413202"/>
                  <a:pt x="529132" y="4327946"/>
                  <a:pt x="558479" y="4297282"/>
                </a:cubicBezTo>
                <a:cubicBezTo>
                  <a:pt x="610205" y="4219086"/>
                  <a:pt x="605736" y="4199415"/>
                  <a:pt x="625703" y="4165319"/>
                </a:cubicBezTo>
                <a:cubicBezTo>
                  <a:pt x="645668" y="4131224"/>
                  <a:pt x="644690" y="4125053"/>
                  <a:pt x="678274" y="4092709"/>
                </a:cubicBezTo>
                <a:lnTo>
                  <a:pt x="736308" y="3990039"/>
                </a:lnTo>
                <a:cubicBezTo>
                  <a:pt x="740825" y="3974064"/>
                  <a:pt x="842139" y="3897354"/>
                  <a:pt x="835278" y="3897243"/>
                </a:cubicBezTo>
                <a:lnTo>
                  <a:pt x="880809" y="3845042"/>
                </a:lnTo>
                <a:cubicBezTo>
                  <a:pt x="872731" y="3792204"/>
                  <a:pt x="906785" y="3818473"/>
                  <a:pt x="918515" y="3779285"/>
                </a:cubicBezTo>
                <a:cubicBezTo>
                  <a:pt x="918915" y="3753725"/>
                  <a:pt x="923776" y="3741624"/>
                  <a:pt x="941283" y="3740219"/>
                </a:cubicBezTo>
                <a:cubicBezTo>
                  <a:pt x="940952" y="3619477"/>
                  <a:pt x="963757" y="3698593"/>
                  <a:pt x="985757" y="3616522"/>
                </a:cubicBezTo>
                <a:cubicBezTo>
                  <a:pt x="1001756" y="3541706"/>
                  <a:pt x="1027821" y="3467898"/>
                  <a:pt x="1020050" y="3363325"/>
                </a:cubicBezTo>
                <a:cubicBezTo>
                  <a:pt x="1014723" y="3338724"/>
                  <a:pt x="1024641" y="3310193"/>
                  <a:pt x="1042196" y="3299604"/>
                </a:cubicBezTo>
                <a:cubicBezTo>
                  <a:pt x="1045219" y="3297780"/>
                  <a:pt x="1048358" y="3296570"/>
                  <a:pt x="1051512" y="3296010"/>
                </a:cubicBezTo>
                <a:cubicBezTo>
                  <a:pt x="1063944" y="3257622"/>
                  <a:pt x="1040840" y="3164543"/>
                  <a:pt x="1060369" y="3113268"/>
                </a:cubicBezTo>
                <a:cubicBezTo>
                  <a:pt x="1077277" y="3087626"/>
                  <a:pt x="1102876" y="3027943"/>
                  <a:pt x="1096336" y="2985142"/>
                </a:cubicBezTo>
                <a:cubicBezTo>
                  <a:pt x="1113053" y="3000832"/>
                  <a:pt x="1148636" y="2729614"/>
                  <a:pt x="1167734" y="2726168"/>
                </a:cubicBezTo>
                <a:cubicBezTo>
                  <a:pt x="1190795" y="2667518"/>
                  <a:pt x="1182010" y="2588173"/>
                  <a:pt x="1202970" y="2531784"/>
                </a:cubicBezTo>
                <a:cubicBezTo>
                  <a:pt x="1205818" y="2517669"/>
                  <a:pt x="1207284" y="2306159"/>
                  <a:pt x="1212964" y="2296688"/>
                </a:cubicBezTo>
                <a:lnTo>
                  <a:pt x="1220808" y="1973300"/>
                </a:lnTo>
                <a:cubicBezTo>
                  <a:pt x="1225733" y="1856164"/>
                  <a:pt x="1210793" y="1913211"/>
                  <a:pt x="1215718" y="1796075"/>
                </a:cubicBezTo>
                <a:cubicBezTo>
                  <a:pt x="1224330" y="1608169"/>
                  <a:pt x="1249061" y="1617958"/>
                  <a:pt x="1257417" y="1435754"/>
                </a:cubicBezTo>
                <a:cubicBezTo>
                  <a:pt x="1258804" y="1361199"/>
                  <a:pt x="1313903" y="1320689"/>
                  <a:pt x="1329777" y="1215388"/>
                </a:cubicBezTo>
                <a:cubicBezTo>
                  <a:pt x="1328525" y="1144450"/>
                  <a:pt x="1592827" y="872612"/>
                  <a:pt x="1595941" y="762839"/>
                </a:cubicBezTo>
                <a:cubicBezTo>
                  <a:pt x="1614481" y="685181"/>
                  <a:pt x="1687499" y="675770"/>
                  <a:pt x="1697280" y="601296"/>
                </a:cubicBezTo>
                <a:cubicBezTo>
                  <a:pt x="1696061" y="583389"/>
                  <a:pt x="1718153" y="493595"/>
                  <a:pt x="1747154" y="485563"/>
                </a:cubicBezTo>
                <a:cubicBezTo>
                  <a:pt x="1722594" y="385255"/>
                  <a:pt x="1782944" y="358926"/>
                  <a:pt x="1776962" y="324002"/>
                </a:cubicBezTo>
                <a:cubicBezTo>
                  <a:pt x="1774356" y="241980"/>
                  <a:pt x="1800551" y="259648"/>
                  <a:pt x="1809493" y="163998"/>
                </a:cubicBezTo>
                <a:cubicBezTo>
                  <a:pt x="1806761" y="87555"/>
                  <a:pt x="1923228" y="86891"/>
                  <a:pt x="1892490" y="24283"/>
                </a:cubicBezTo>
                <a:cubicBezTo>
                  <a:pt x="1892973" y="18759"/>
                  <a:pt x="1898739" y="10793"/>
                  <a:pt x="1907147" y="160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1A5FD61-AF28-4544-AF3E-7193BDDDC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7812" y="948187"/>
            <a:ext cx="3603790" cy="432250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artoon of a leprechaun&#10;&#10;AI-generated content may be incorrect.">
            <a:extLst>
              <a:ext uri="{FF2B5EF4-FFF2-40B4-BE49-F238E27FC236}">
                <a16:creationId xmlns:a16="http://schemas.microsoft.com/office/drawing/2014/main" id="{6D0D415F-8DE5-4E70-CDA4-B7B88EED9223}"/>
              </a:ext>
            </a:extLst>
          </p:cNvPr>
          <p:cNvPicPr>
            <a:picLocks noChangeAspect="1"/>
          </p:cNvPicPr>
          <p:nvPr/>
        </p:nvPicPr>
        <p:blipFill>
          <a:blip r:embed="rId2"/>
          <a:srcRect t="3072" r="2" b="1"/>
          <a:stretch/>
        </p:blipFill>
        <p:spPr>
          <a:xfrm>
            <a:off x="7844048" y="1093694"/>
            <a:ext cx="3253619" cy="4017393"/>
          </a:xfrm>
          <a:prstGeom prst="rect">
            <a:avLst/>
          </a:prstGeom>
        </p:spPr>
      </p:pic>
      <p:sp>
        <p:nvSpPr>
          <p:cNvPr id="17" name="Rectangle 6">
            <a:extLst>
              <a:ext uri="{FF2B5EF4-FFF2-40B4-BE49-F238E27FC236}">
                <a16:creationId xmlns:a16="http://schemas.microsoft.com/office/drawing/2014/main" id="{2A28F9BF-B057-474E-AB83-C75485CA6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0382160" y="813415"/>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5306E64-E868-4378-9486-393C92BC8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2770" y="4416926"/>
            <a:ext cx="2517432" cy="177544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drawing&#10;&#10;AI-generated content may be incorrect.">
            <a:extLst>
              <a:ext uri="{FF2B5EF4-FFF2-40B4-BE49-F238E27FC236}">
                <a16:creationId xmlns:a16="http://schemas.microsoft.com/office/drawing/2014/main" id="{99E8AE21-7728-32D1-497C-F20084306BE6}"/>
              </a:ext>
            </a:extLst>
          </p:cNvPr>
          <p:cNvPicPr>
            <a:picLocks noChangeAspect="1"/>
          </p:cNvPicPr>
          <p:nvPr/>
        </p:nvPicPr>
        <p:blipFill>
          <a:blip r:embed="rId3"/>
          <a:srcRect l="2734" r="13262" b="3"/>
          <a:stretch/>
        </p:blipFill>
        <p:spPr>
          <a:xfrm>
            <a:off x="8828534" y="4285003"/>
            <a:ext cx="2898431" cy="2047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288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AB76"/>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rgbClr val="AED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52CE1-8B35-995F-893A-E0149A5CA0C8}"/>
              </a:ext>
            </a:extLst>
          </p:cNvPr>
          <p:cNvSpPr>
            <a:spLocks noGrp="1"/>
          </p:cNvSpPr>
          <p:nvPr>
            <p:ph type="title"/>
          </p:nvPr>
        </p:nvSpPr>
        <p:spPr>
          <a:xfrm>
            <a:off x="3279399" y="-548204"/>
            <a:ext cx="5624624" cy="1097210"/>
          </a:xfrm>
        </p:spPr>
        <p:txBody>
          <a:bodyPr anchor="b">
            <a:normAutofit/>
          </a:bodyPr>
          <a:lstStyle/>
          <a:p>
            <a:pPr algn="ctr"/>
            <a:r>
              <a:rPr lang="en-US" sz="3200">
                <a:solidFill>
                  <a:schemeClr val="bg1"/>
                </a:solidFill>
                <a:latin typeface="Arial"/>
                <a:ea typeface="Calibri"/>
                <a:cs typeface="Arial"/>
              </a:rPr>
              <a:t>ZANIMLJIVOSTI</a:t>
            </a:r>
          </a:p>
        </p:txBody>
      </p:sp>
      <p:sp>
        <p:nvSpPr>
          <p:cNvPr id="3" name="Content Placeholder 2">
            <a:extLst>
              <a:ext uri="{FF2B5EF4-FFF2-40B4-BE49-F238E27FC236}">
                <a16:creationId xmlns:a16="http://schemas.microsoft.com/office/drawing/2014/main" id="{B13F2631-1227-7CD6-9062-13DC989496B8}"/>
              </a:ext>
            </a:extLst>
          </p:cNvPr>
          <p:cNvSpPr>
            <a:spLocks noGrp="1"/>
          </p:cNvSpPr>
          <p:nvPr>
            <p:ph idx="1"/>
          </p:nvPr>
        </p:nvSpPr>
        <p:spPr>
          <a:xfrm>
            <a:off x="784053" y="941667"/>
            <a:ext cx="6589085" cy="5471483"/>
          </a:xfrm>
        </p:spPr>
        <p:txBody>
          <a:bodyPr vert="horz" lIns="91440" tIns="45720" rIns="91440" bIns="45720" rtlCol="0" anchor="t">
            <a:normAutofit lnSpcReduction="10000"/>
          </a:bodyPr>
          <a:lstStyle/>
          <a:p>
            <a:r>
              <a:rPr lang="hr-HR">
                <a:solidFill>
                  <a:schemeClr val="bg1"/>
                </a:solidFill>
                <a:latin typeface="Arial"/>
                <a:cs typeface="Arial"/>
              </a:rPr>
              <a:t>bogovi i božice &gt; godišnja doba i prirodni ciklusi</a:t>
            </a:r>
          </a:p>
          <a:p>
            <a:pPr marL="0" indent="0">
              <a:buNone/>
            </a:pPr>
            <a:r>
              <a:rPr lang="hr-HR">
                <a:solidFill>
                  <a:schemeClr val="bg1"/>
                </a:solidFill>
                <a:latin typeface="Arial"/>
                <a:cs typeface="Arial"/>
              </a:rPr>
              <a:t>Sunce </a:t>
            </a:r>
            <a:endParaRPr lang="hr-HR">
              <a:solidFill>
                <a:schemeClr val="bg1"/>
              </a:solidFill>
              <a:latin typeface="Aptos" panose="020B0004020202020204"/>
              <a:cs typeface="Arial"/>
            </a:endParaRPr>
          </a:p>
          <a:p>
            <a:pPr marL="457200" indent="-457200"/>
            <a:r>
              <a:rPr lang="hr-HR">
                <a:solidFill>
                  <a:schemeClr val="bg1"/>
                </a:solidFill>
                <a:latin typeface="Arial"/>
                <a:cs typeface="Arial"/>
              </a:rPr>
              <a:t>ljetno i zimsko </a:t>
            </a:r>
            <a:endParaRPr lang="hr-HR">
              <a:solidFill>
                <a:schemeClr val="bg1"/>
              </a:solidFill>
            </a:endParaRPr>
          </a:p>
          <a:p>
            <a:pPr marL="457200" indent="-457200"/>
            <a:r>
              <a:rPr lang="hr-HR">
                <a:solidFill>
                  <a:schemeClr val="bg1"/>
                </a:solidFill>
                <a:latin typeface="Arial"/>
                <a:cs typeface="Arial"/>
              </a:rPr>
              <a:t>ljetno Sunce - </a:t>
            </a:r>
            <a:r>
              <a:rPr lang="hr-HR" err="1">
                <a:solidFill>
                  <a:schemeClr val="bg1"/>
                </a:solidFill>
                <a:latin typeface="Arial"/>
                <a:cs typeface="Arial"/>
              </a:rPr>
              <a:t>Lugh</a:t>
            </a:r>
            <a:r>
              <a:rPr lang="hr-HR">
                <a:solidFill>
                  <a:schemeClr val="bg1"/>
                </a:solidFill>
                <a:latin typeface="Arial"/>
                <a:cs typeface="Arial"/>
              </a:rPr>
              <a:t>, </a:t>
            </a:r>
            <a:r>
              <a:rPr lang="hr-HR" err="1">
                <a:solidFill>
                  <a:schemeClr val="bg1"/>
                </a:solidFill>
                <a:latin typeface="Arial"/>
                <a:cs typeface="Arial"/>
              </a:rPr>
              <a:t>Aine</a:t>
            </a:r>
            <a:r>
              <a:rPr lang="hr-HR">
                <a:solidFill>
                  <a:schemeClr val="bg1"/>
                </a:solidFill>
                <a:latin typeface="Arial"/>
                <a:cs typeface="Arial"/>
              </a:rPr>
              <a:t>, </a:t>
            </a:r>
            <a:r>
              <a:rPr lang="hr-HR" err="1">
                <a:solidFill>
                  <a:schemeClr val="bg1"/>
                </a:solidFill>
                <a:latin typeface="Arial"/>
                <a:cs typeface="Arial"/>
              </a:rPr>
              <a:t>Belenus</a:t>
            </a:r>
            <a:endParaRPr lang="hr-HR">
              <a:solidFill>
                <a:schemeClr val="bg1"/>
              </a:solidFill>
              <a:latin typeface="Arial"/>
              <a:cs typeface="Arial"/>
            </a:endParaRPr>
          </a:p>
          <a:p>
            <a:pPr marL="457200" indent="-457200"/>
            <a:r>
              <a:rPr lang="hr-HR">
                <a:solidFill>
                  <a:schemeClr val="bg1"/>
                </a:solidFill>
                <a:latin typeface="Arial"/>
                <a:cs typeface="Arial"/>
              </a:rPr>
              <a:t>svjetlost, rast, život</a:t>
            </a:r>
          </a:p>
          <a:p>
            <a:pPr marL="457200" indent="-457200"/>
            <a:r>
              <a:rPr lang="hr-HR">
                <a:solidFill>
                  <a:schemeClr val="bg1"/>
                </a:solidFill>
                <a:latin typeface="Arial"/>
                <a:cs typeface="Arial"/>
              </a:rPr>
              <a:t>zimsko Sunce - </a:t>
            </a:r>
            <a:r>
              <a:rPr lang="hr-HR" err="1">
                <a:solidFill>
                  <a:schemeClr val="bg1"/>
                </a:solidFill>
                <a:latin typeface="Arial"/>
                <a:cs typeface="Arial"/>
              </a:rPr>
              <a:t>Grian</a:t>
            </a:r>
            <a:r>
              <a:rPr lang="hr-HR">
                <a:solidFill>
                  <a:schemeClr val="bg1"/>
                </a:solidFill>
                <a:latin typeface="Arial"/>
                <a:cs typeface="Arial"/>
              </a:rPr>
              <a:t>, </a:t>
            </a:r>
            <a:r>
              <a:rPr lang="hr-HR" err="1">
                <a:solidFill>
                  <a:schemeClr val="bg1"/>
                </a:solidFill>
                <a:latin typeface="Arial"/>
                <a:cs typeface="Arial"/>
              </a:rPr>
              <a:t>Cailleach</a:t>
            </a:r>
            <a:r>
              <a:rPr lang="hr-HR">
                <a:solidFill>
                  <a:schemeClr val="bg1"/>
                </a:solidFill>
                <a:latin typeface="Arial"/>
                <a:cs typeface="Arial"/>
              </a:rPr>
              <a:t>, </a:t>
            </a:r>
            <a:r>
              <a:rPr lang="hr-HR" err="1">
                <a:solidFill>
                  <a:schemeClr val="bg1"/>
                </a:solidFill>
                <a:latin typeface="Arial"/>
                <a:cs typeface="Arial"/>
              </a:rPr>
              <a:t>Dagda</a:t>
            </a:r>
            <a:endParaRPr lang="hr-HR">
              <a:solidFill>
                <a:schemeClr val="bg1"/>
              </a:solidFill>
              <a:latin typeface="Arial"/>
              <a:cs typeface="Arial"/>
            </a:endParaRPr>
          </a:p>
          <a:p>
            <a:pPr marL="457200" indent="-457200"/>
            <a:r>
              <a:rPr lang="hr-HR">
                <a:solidFill>
                  <a:schemeClr val="bg1"/>
                </a:solidFill>
                <a:latin typeface="Arial"/>
                <a:cs typeface="Arial"/>
              </a:rPr>
              <a:t>tama, smrt, kraj I novi početak  </a:t>
            </a:r>
          </a:p>
          <a:p>
            <a:pPr marL="0" indent="0">
              <a:buNone/>
            </a:pPr>
            <a:r>
              <a:rPr lang="hr-HR">
                <a:solidFill>
                  <a:schemeClr val="bg1"/>
                </a:solidFill>
                <a:latin typeface="Arial"/>
                <a:cs typeface="Arial"/>
              </a:rPr>
              <a:t>Tir Na </a:t>
            </a:r>
            <a:r>
              <a:rPr lang="hr-HR" err="1">
                <a:solidFill>
                  <a:schemeClr val="bg1"/>
                </a:solidFill>
                <a:latin typeface="Arial"/>
                <a:cs typeface="Arial"/>
              </a:rPr>
              <a:t>Nog</a:t>
            </a:r>
            <a:r>
              <a:rPr lang="hr-HR">
                <a:solidFill>
                  <a:schemeClr val="bg1"/>
                </a:solidFill>
                <a:latin typeface="Arial"/>
                <a:cs typeface="Arial"/>
              </a:rPr>
              <a:t> - predstavlja raj u keltskoj mitologiji</a:t>
            </a:r>
          </a:p>
          <a:p>
            <a:pPr marL="0" indent="0">
              <a:buNone/>
            </a:pPr>
            <a:r>
              <a:rPr lang="en-US">
                <a:solidFill>
                  <a:srgbClr val="595959"/>
                </a:solidFill>
                <a:latin typeface="Arial"/>
                <a:cs typeface="Arial"/>
              </a:rPr>
              <a:t>                    </a:t>
            </a:r>
          </a:p>
        </p:txBody>
      </p:sp>
      <p:pic>
        <p:nvPicPr>
          <p:cNvPr id="4" name="Picture 3" descr="Sunce u keltskoj mitologiji – Nova Akropola">
            <a:extLst>
              <a:ext uri="{FF2B5EF4-FFF2-40B4-BE49-F238E27FC236}">
                <a16:creationId xmlns:a16="http://schemas.microsoft.com/office/drawing/2014/main" id="{F5430DB4-1E6C-0BD2-12E0-0804FFA8CAC7}"/>
              </a:ext>
            </a:extLst>
          </p:cNvPr>
          <p:cNvPicPr>
            <a:picLocks noChangeAspect="1"/>
          </p:cNvPicPr>
          <p:nvPr/>
        </p:nvPicPr>
        <p:blipFill>
          <a:blip r:embed="rId2"/>
          <a:srcRect l="23549" r="26505" b="-1"/>
          <a:stretch/>
        </p:blipFill>
        <p:spPr>
          <a:xfrm>
            <a:off x="7461069" y="685799"/>
            <a:ext cx="4117787" cy="5486399"/>
          </a:xfrm>
          <a:prstGeom prst="rect">
            <a:avLst/>
          </a:prstGeom>
        </p:spPr>
      </p:pic>
      <p:pic>
        <p:nvPicPr>
          <p:cNvPr id="5" name="Picture 4">
            <a:extLst>
              <a:ext uri="{FF2B5EF4-FFF2-40B4-BE49-F238E27FC236}">
                <a16:creationId xmlns:a16="http://schemas.microsoft.com/office/drawing/2014/main" id="{DD4E9485-0481-0E78-5120-AC0D6E13E971}"/>
              </a:ext>
            </a:extLst>
          </p:cNvPr>
          <p:cNvPicPr>
            <a:picLocks noChangeAspect="1"/>
          </p:cNvPicPr>
          <p:nvPr/>
        </p:nvPicPr>
        <p:blipFill>
          <a:blip r:embed="rId3"/>
          <a:stretch>
            <a:fillRect/>
          </a:stretch>
        </p:blipFill>
        <p:spPr>
          <a:xfrm>
            <a:off x="7371292" y="690034"/>
            <a:ext cx="4222750" cy="5477933"/>
          </a:xfrm>
          <a:prstGeom prst="rect">
            <a:avLst/>
          </a:prstGeom>
        </p:spPr>
      </p:pic>
    </p:spTree>
    <p:extLst>
      <p:ext uri="{BB962C8B-B14F-4D97-AF65-F5344CB8AC3E}">
        <p14:creationId xmlns:p14="http://schemas.microsoft.com/office/powerpoint/2010/main" val="194613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AB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ADF4-6308-A5C8-00D4-F9E048633F72}"/>
              </a:ext>
            </a:extLst>
          </p:cNvPr>
          <p:cNvSpPr>
            <a:spLocks noGrp="1"/>
          </p:cNvSpPr>
          <p:nvPr>
            <p:ph type="title"/>
          </p:nvPr>
        </p:nvSpPr>
        <p:spPr>
          <a:xfrm>
            <a:off x="2907646" y="-4039"/>
            <a:ext cx="6188598" cy="1282401"/>
          </a:xfrm>
        </p:spPr>
        <p:txBody>
          <a:bodyPr>
            <a:normAutofit/>
          </a:bodyPr>
          <a:lstStyle/>
          <a:p>
            <a:pPr algn="ctr"/>
            <a:r>
              <a:rPr lang="hr-HR" sz="3200">
                <a:solidFill>
                  <a:schemeClr val="bg1"/>
                </a:solidFill>
                <a:latin typeface="Arial"/>
                <a:cs typeface="Arial"/>
              </a:rPr>
              <a:t>PRIČA KELTSKE MITOLOGIJE: Ptičica</a:t>
            </a:r>
            <a:endParaRPr lang="hr-HR">
              <a:solidFill>
                <a:schemeClr val="bg1"/>
              </a:solidFill>
            </a:endParaRPr>
          </a:p>
        </p:txBody>
      </p:sp>
      <p:sp>
        <p:nvSpPr>
          <p:cNvPr id="3" name="Content Placeholder 2">
            <a:extLst>
              <a:ext uri="{FF2B5EF4-FFF2-40B4-BE49-F238E27FC236}">
                <a16:creationId xmlns:a16="http://schemas.microsoft.com/office/drawing/2014/main" id="{2EE3F579-92A9-BFDB-BCDA-02CA0696F808}"/>
              </a:ext>
            </a:extLst>
          </p:cNvPr>
          <p:cNvSpPr>
            <a:spLocks noGrp="1"/>
          </p:cNvSpPr>
          <p:nvPr>
            <p:ph idx="1"/>
          </p:nvPr>
        </p:nvSpPr>
        <p:spPr>
          <a:xfrm>
            <a:off x="6701" y="1286284"/>
            <a:ext cx="12188267" cy="5569356"/>
          </a:xfrm>
        </p:spPr>
        <p:txBody>
          <a:bodyPr vert="horz" lIns="91440" tIns="45720" rIns="91440" bIns="45720" rtlCol="0" anchor="t">
            <a:normAutofit/>
          </a:bodyPr>
          <a:lstStyle/>
          <a:p>
            <a:pPr marL="0" indent="0">
              <a:buNone/>
            </a:pPr>
            <a:r>
              <a:rPr lang="hr-HR">
                <a:solidFill>
                  <a:schemeClr val="bg1"/>
                </a:solidFill>
                <a:latin typeface="Arial"/>
                <a:cs typeface="Arial"/>
              </a:rPr>
              <a:t>Bila je jednom jedna obitelj koja je živjela u šumi, muž i žena s troje male djece; dvojca dječaka i sitnom djevojčicom koji bi obasjao srce svakom tko bi je upoznao. Djevojčica je svaki dan išla po mlijeko. Za svoj peti rođendan dobila je uže za preskakanje koje je htjela odmah koristiti. Majka joj dopusti no pod uvjetom ako prolije i kap mlijeka ubit će je. Djevojčica je razbila vrč i majka ju je ubila. Svaki dan na prozoru njihove kuće posjećivala ih je mala smeđa ptica. Za Božić posjeti ih neki glas koji kaže "Podigni pogled i vidi što ima." I svako od članova obitelji dobio je poklon osim majke koju ubije kamen koji joj padne na glavu. Ocu je rečeno da će se njegova djevojčica vratiti na staru godinu. I ona se zaista vrati u obliku ptice no postane ponovno djevojčica kada na prst stavi majčin prsten.                                 </a:t>
            </a:r>
          </a:p>
        </p:txBody>
      </p:sp>
      <p:pic>
        <p:nvPicPr>
          <p:cNvPr id="5" name="Picture 4" descr="A drawing of a bird&#10;&#10;AI-generated content may be incorrect.">
            <a:extLst>
              <a:ext uri="{FF2B5EF4-FFF2-40B4-BE49-F238E27FC236}">
                <a16:creationId xmlns:a16="http://schemas.microsoft.com/office/drawing/2014/main" id="{21FB8EFB-B453-0685-F9E3-FB4A67FD423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740216" y="4456026"/>
            <a:ext cx="2588998" cy="2940136"/>
          </a:xfrm>
          <a:prstGeom prst="rect">
            <a:avLst/>
          </a:prstGeom>
        </p:spPr>
      </p:pic>
    </p:spTree>
    <p:extLst>
      <p:ext uri="{BB962C8B-B14F-4D97-AF65-F5344CB8AC3E}">
        <p14:creationId xmlns:p14="http://schemas.microsoft.com/office/powerpoint/2010/main" val="185538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8199-4113-2203-77A1-B1FA18F2525B}"/>
              </a:ext>
            </a:extLst>
          </p:cNvPr>
          <p:cNvSpPr>
            <a:spLocks noGrp="1"/>
          </p:cNvSpPr>
          <p:nvPr>
            <p:ph type="title"/>
          </p:nvPr>
        </p:nvSpPr>
        <p:spPr>
          <a:xfrm>
            <a:off x="-2969" y="-136730"/>
            <a:ext cx="10515600" cy="820862"/>
          </a:xfrm>
        </p:spPr>
        <p:txBody>
          <a:bodyPr>
            <a:normAutofit/>
          </a:bodyPr>
          <a:lstStyle/>
          <a:p>
            <a:r>
              <a:rPr lang="en-US" sz="3200">
                <a:latin typeface="Arial"/>
                <a:cs typeface="Arial"/>
              </a:rPr>
              <a:t>IZVORI</a:t>
            </a:r>
          </a:p>
        </p:txBody>
      </p:sp>
      <p:sp>
        <p:nvSpPr>
          <p:cNvPr id="3" name="Content Placeholder 2">
            <a:extLst>
              <a:ext uri="{FF2B5EF4-FFF2-40B4-BE49-F238E27FC236}">
                <a16:creationId xmlns:a16="http://schemas.microsoft.com/office/drawing/2014/main" id="{0B0C8675-8A18-B31D-4D51-BA8CBA75F94A}"/>
              </a:ext>
            </a:extLst>
          </p:cNvPr>
          <p:cNvSpPr>
            <a:spLocks noGrp="1"/>
          </p:cNvSpPr>
          <p:nvPr>
            <p:ph idx="1"/>
          </p:nvPr>
        </p:nvSpPr>
        <p:spPr>
          <a:xfrm>
            <a:off x="-2969" y="523948"/>
            <a:ext cx="12395859" cy="6335844"/>
          </a:xfrm>
        </p:spPr>
        <p:txBody>
          <a:bodyPr vert="horz" lIns="91440" tIns="45720" rIns="91440" bIns="45720" rtlCol="0" anchor="t">
            <a:normAutofit/>
          </a:bodyPr>
          <a:lstStyle/>
          <a:p>
            <a:pPr marL="0" indent="0">
              <a:buNone/>
            </a:pPr>
            <a:r>
              <a:rPr lang="hr-HR" sz="2300">
                <a:latin typeface="Arial"/>
                <a:ea typeface="+mn-lt"/>
                <a:cs typeface="+mn-lt"/>
              </a:rPr>
              <a:t>Informacije:</a:t>
            </a:r>
          </a:p>
          <a:p>
            <a:pPr>
              <a:buNone/>
            </a:pPr>
            <a:r>
              <a:rPr lang="hr-HR" sz="2300">
                <a:solidFill>
                  <a:srgbClr val="1F1F1F"/>
                </a:solidFill>
                <a:latin typeface="Arial"/>
                <a:cs typeface="Arial"/>
              </a:rPr>
              <a:t>Referenca knjige – Enciklopedija mitologije (uredio Arthur </a:t>
            </a:r>
            <a:r>
              <a:rPr lang="hr-HR" sz="2300" err="1">
                <a:solidFill>
                  <a:srgbClr val="1F1F1F"/>
                </a:solidFill>
                <a:latin typeface="Arial"/>
                <a:cs typeface="Arial"/>
              </a:rPr>
              <a:t>Cotterell</a:t>
            </a:r>
            <a:r>
              <a:rPr lang="hr-HR" sz="2300">
                <a:solidFill>
                  <a:srgbClr val="1F1F1F"/>
                </a:solidFill>
                <a:latin typeface="Arial"/>
                <a:cs typeface="Arial"/>
              </a:rPr>
              <a:t>)</a:t>
            </a:r>
            <a:r>
              <a:rPr lang="hr-HR" sz="2300">
                <a:solidFill>
                  <a:srgbClr val="1F1F1F"/>
                </a:solidFill>
                <a:latin typeface="Arial"/>
                <a:ea typeface="+mn-lt"/>
                <a:cs typeface="Arial"/>
              </a:rPr>
              <a:t> </a:t>
            </a:r>
            <a:r>
              <a:rPr lang="hr-HR" sz="2300">
                <a:latin typeface="Arial"/>
                <a:ea typeface="+mn-lt"/>
                <a:cs typeface="+mn-lt"/>
                <a:hlinkClick r:id="rId2"/>
              </a:rPr>
              <a:t>https://www.realmofhistory.com/2022/06/24/ancient-celtic-gods-goddesses-facts/</a:t>
            </a:r>
            <a:r>
              <a:rPr lang="hr-HR" sz="2300">
                <a:latin typeface="Arial"/>
                <a:ea typeface="+mn-lt"/>
                <a:cs typeface="+mn-lt"/>
              </a:rPr>
              <a:t> (</a:t>
            </a:r>
            <a:r>
              <a:rPr lang="hr-HR" sz="2300" err="1">
                <a:latin typeface="Arial"/>
                <a:ea typeface="+mn-lt"/>
                <a:cs typeface="+mn-lt"/>
              </a:rPr>
              <a:t>pristupljeno</a:t>
            </a:r>
            <a:r>
              <a:rPr lang="hr-HR" sz="2300">
                <a:latin typeface="Arial"/>
                <a:ea typeface="+mn-lt"/>
                <a:cs typeface="+mn-lt"/>
              </a:rPr>
              <a:t> 28. veljače 2025.)</a:t>
            </a:r>
            <a:endParaRPr lang="hr-HR" sz="2300">
              <a:latin typeface="Arial"/>
              <a:cs typeface="Arial"/>
            </a:endParaRPr>
          </a:p>
          <a:p>
            <a:pPr marL="0" indent="0">
              <a:buNone/>
            </a:pPr>
            <a:r>
              <a:rPr lang="hr-HR" sz="2300" err="1">
                <a:solidFill>
                  <a:srgbClr val="212529"/>
                </a:solidFill>
                <a:latin typeface="Arial"/>
                <a:ea typeface="+mn-lt"/>
                <a:cs typeface="+mn-lt"/>
              </a:rPr>
              <a:t>Danu.</a:t>
            </a:r>
            <a:r>
              <a:rPr lang="hr-HR" sz="2300" i="1" err="1">
                <a:solidFill>
                  <a:srgbClr val="212529"/>
                </a:solidFill>
                <a:latin typeface="Arial"/>
                <a:ea typeface="+mn-lt"/>
                <a:cs typeface="+mn-lt"/>
              </a:rPr>
              <a:t>Hrvatska</a:t>
            </a:r>
            <a:r>
              <a:rPr lang="hr-HR" sz="2300" i="1">
                <a:solidFill>
                  <a:srgbClr val="212529"/>
                </a:solidFill>
                <a:latin typeface="Arial"/>
                <a:ea typeface="+mn-lt"/>
                <a:cs typeface="+mn-lt"/>
              </a:rPr>
              <a:t> enciklopedija</a:t>
            </a:r>
            <a:r>
              <a:rPr lang="hr-HR" sz="2300">
                <a:solidFill>
                  <a:srgbClr val="212529"/>
                </a:solidFill>
                <a:latin typeface="Arial"/>
                <a:ea typeface="+mn-lt"/>
                <a:cs typeface="+mn-lt"/>
              </a:rPr>
              <a:t>, </a:t>
            </a:r>
            <a:r>
              <a:rPr lang="hr-HR" sz="2300" i="1">
                <a:solidFill>
                  <a:srgbClr val="212529"/>
                </a:solidFill>
                <a:latin typeface="Arial"/>
                <a:ea typeface="+mn-lt"/>
                <a:cs typeface="+mn-lt"/>
              </a:rPr>
              <a:t>mrežno izdanje.</a:t>
            </a:r>
            <a:r>
              <a:rPr lang="hr-HR" sz="2300">
                <a:solidFill>
                  <a:srgbClr val="212529"/>
                </a:solidFill>
                <a:latin typeface="Arial"/>
                <a:ea typeface="+mn-lt"/>
                <a:cs typeface="+mn-lt"/>
              </a:rPr>
              <a:t> Leksikografski zavod Miroslav Krleža, 2013.</a:t>
            </a:r>
            <a:r>
              <a:rPr lang="hr-HR" sz="2300">
                <a:latin typeface="Arial"/>
                <a:ea typeface="+mn-lt"/>
                <a:cs typeface="+mn-lt"/>
                <a:hlinkClick r:id="rId3"/>
              </a:rPr>
              <a:t>https://enciklopedija.hr/clanak/danu</a:t>
            </a:r>
            <a:r>
              <a:rPr lang="hr-HR" sz="2300">
                <a:latin typeface="Arial"/>
                <a:ea typeface="+mn-lt"/>
                <a:cs typeface="+mn-lt"/>
              </a:rPr>
              <a:t> (</a:t>
            </a:r>
            <a:r>
              <a:rPr lang="hr-HR" sz="2300" err="1">
                <a:latin typeface="Arial"/>
                <a:ea typeface="+mn-lt"/>
                <a:cs typeface="+mn-lt"/>
              </a:rPr>
              <a:t>pristupljeno</a:t>
            </a:r>
            <a:r>
              <a:rPr lang="hr-HR" sz="2300">
                <a:latin typeface="Arial"/>
                <a:ea typeface="+mn-lt"/>
                <a:cs typeface="+mn-lt"/>
              </a:rPr>
              <a:t> 28. Veljače 2025.) </a:t>
            </a:r>
            <a:endParaRPr lang="hr-HR" sz="2300">
              <a:latin typeface="Arial"/>
              <a:cs typeface="Arial"/>
            </a:endParaRPr>
          </a:p>
          <a:p>
            <a:pPr marL="0" indent="0">
              <a:buNone/>
            </a:pPr>
            <a:r>
              <a:rPr lang="hr-HR" sz="2300">
                <a:solidFill>
                  <a:srgbClr val="000000"/>
                </a:solidFill>
                <a:latin typeface="Arial"/>
                <a:ea typeface="+mn-lt"/>
                <a:cs typeface="+mn-lt"/>
                <a:hlinkClick r:id="rId4">
                  <a:extLst>
                    <a:ext uri="{A12FA001-AC4F-418D-AE19-62706E023703}">
                      <ahyp:hlinkClr xmlns:ahyp="http://schemas.microsoft.com/office/drawing/2018/hyperlinkcolor" val="tx"/>
                    </a:ext>
                  </a:extLst>
                </a:hlinkClick>
              </a:rPr>
              <a:t>Wasai</a:t>
            </a:r>
            <a:r>
              <a:rPr lang="hr-HR" sz="2300">
                <a:latin typeface="Arial"/>
                <a:ea typeface="+mn-lt"/>
                <a:cs typeface="+mn-lt"/>
                <a:hlinkClick r:id="rId4">
                  <a:extLst>
                    <a:ext uri="{A12FA001-AC4F-418D-AE19-62706E023703}">
                      <ahyp:hlinkClr xmlns:ahyp="http://schemas.microsoft.com/office/drawing/2018/hyperlinkcolor" val="tx"/>
                    </a:ext>
                  </a:extLst>
                </a:hlinkClick>
              </a:rPr>
              <a:t> LLC</a:t>
            </a:r>
            <a:r>
              <a:rPr lang="hr-HR" sz="2300">
                <a:latin typeface="Arial"/>
                <a:ea typeface="+mn-lt"/>
                <a:cs typeface="+mn-lt"/>
              </a:rPr>
              <a:t>, </a:t>
            </a:r>
            <a:r>
              <a:rPr lang="hr-HR" sz="2300">
                <a:solidFill>
                  <a:srgbClr val="000000"/>
                </a:solidFill>
                <a:latin typeface="Arial"/>
                <a:ea typeface="+mn-lt"/>
                <a:cs typeface="+mn-lt"/>
              </a:rPr>
              <a:t>2022. </a:t>
            </a:r>
            <a:r>
              <a:rPr lang="hr-HR" sz="2300">
                <a:ea typeface="+mn-lt"/>
                <a:cs typeface="+mn-lt"/>
                <a:hlinkClick r:id="rId5"/>
              </a:rPr>
              <a:t>https://mythopedia.com/guides/celtic-mythology</a:t>
            </a:r>
            <a:r>
              <a:rPr lang="hr-HR" sz="2300">
                <a:latin typeface="Arial"/>
                <a:ea typeface="+mn-lt"/>
                <a:cs typeface="+mn-lt"/>
              </a:rPr>
              <a:t> (</a:t>
            </a:r>
            <a:r>
              <a:rPr lang="hr-HR" sz="2300" err="1">
                <a:latin typeface="Arial"/>
                <a:ea typeface="+mn-lt"/>
                <a:cs typeface="+mn-lt"/>
              </a:rPr>
              <a:t>pristupljeno</a:t>
            </a:r>
            <a:r>
              <a:rPr lang="hr-HR" sz="2300">
                <a:latin typeface="Arial"/>
                <a:ea typeface="+mn-lt"/>
                <a:cs typeface="+mn-lt"/>
              </a:rPr>
              <a:t> 28. veljače 2025.)</a:t>
            </a:r>
            <a:endParaRPr lang="hr-HR" sz="2300">
              <a:latin typeface="Arial"/>
              <a:ea typeface="Open Sans"/>
              <a:cs typeface="Arial"/>
            </a:endParaRPr>
          </a:p>
          <a:p>
            <a:pPr marL="0" indent="0">
              <a:buNone/>
            </a:pPr>
            <a:r>
              <a:rPr lang="hr-HR" sz="2300" err="1">
                <a:latin typeface="Arial"/>
                <a:ea typeface="Open Sans"/>
                <a:cs typeface="Open Sans"/>
              </a:rPr>
              <a:t>Pinar</a:t>
            </a:r>
            <a:r>
              <a:rPr lang="hr-HR" sz="2300">
                <a:latin typeface="Arial"/>
                <a:ea typeface="Open Sans"/>
                <a:cs typeface="Open Sans"/>
              </a:rPr>
              <a:t> </a:t>
            </a:r>
            <a:r>
              <a:rPr lang="hr-HR" sz="2300" err="1">
                <a:latin typeface="Arial"/>
                <a:ea typeface="Open Sans"/>
                <a:cs typeface="Open Sans"/>
              </a:rPr>
              <a:t>Akhan</a:t>
            </a:r>
            <a:r>
              <a:rPr lang="hr-HR" sz="2300">
                <a:latin typeface="Arial"/>
                <a:ea typeface="Open Sans"/>
                <a:cs typeface="Open Sans"/>
              </a:rPr>
              <a:t>, Sunce u keltskoj mitologiji, 2020. </a:t>
            </a:r>
            <a:r>
              <a:rPr lang="hr-HR" sz="2300">
                <a:latin typeface="Arial"/>
                <a:ea typeface="Open Sans"/>
                <a:cs typeface="Open Sans"/>
                <a:hlinkClick r:id="rId6"/>
              </a:rPr>
              <a:t>https</a:t>
            </a:r>
            <a:r>
              <a:rPr lang="hr-HR" sz="2300">
                <a:latin typeface="Arial"/>
                <a:ea typeface="+mn-lt"/>
                <a:cs typeface="+mn-lt"/>
                <a:hlinkClick r:id="rId6"/>
              </a:rPr>
              <a:t>://nova-akropola.com/kulture-i-civilizacije/mitologije/sunce-u-keltskoj-mitologiji/</a:t>
            </a:r>
            <a:r>
              <a:rPr lang="hr-HR" sz="2300">
                <a:latin typeface="Arial"/>
                <a:ea typeface="+mn-lt"/>
                <a:cs typeface="+mn-lt"/>
              </a:rPr>
              <a:t> (</a:t>
            </a:r>
            <a:r>
              <a:rPr lang="hr-HR" sz="2300" err="1">
                <a:latin typeface="Arial"/>
                <a:ea typeface="+mn-lt"/>
                <a:cs typeface="+mn-lt"/>
              </a:rPr>
              <a:t>pristupljeno</a:t>
            </a:r>
            <a:r>
              <a:rPr lang="hr-HR" sz="2300">
                <a:latin typeface="Arial"/>
                <a:ea typeface="+mn-lt"/>
                <a:cs typeface="+mn-lt"/>
              </a:rPr>
              <a:t> 1. ožujka 2025.)</a:t>
            </a:r>
            <a:endParaRPr lang="hr-HR" sz="2300">
              <a:latin typeface="Arial"/>
              <a:cs typeface="Arial"/>
            </a:endParaRPr>
          </a:p>
          <a:p>
            <a:pPr marL="0" indent="0">
              <a:buNone/>
            </a:pPr>
            <a:r>
              <a:rPr lang="hr-HR" sz="2300">
                <a:solidFill>
                  <a:srgbClr val="212529"/>
                </a:solidFill>
                <a:latin typeface="Arial"/>
                <a:ea typeface="+mn-lt"/>
                <a:cs typeface="+mn-lt"/>
              </a:rPr>
              <a:t>Kelti. </a:t>
            </a:r>
            <a:r>
              <a:rPr lang="hr-HR" sz="2300" i="1">
                <a:solidFill>
                  <a:srgbClr val="212529"/>
                </a:solidFill>
                <a:latin typeface="Arial"/>
                <a:ea typeface="+mn-lt"/>
                <a:cs typeface="+mn-lt"/>
              </a:rPr>
              <a:t>Hrvatska enciklopedija</a:t>
            </a:r>
            <a:r>
              <a:rPr lang="hr-HR" sz="2300">
                <a:solidFill>
                  <a:srgbClr val="212529"/>
                </a:solidFill>
                <a:latin typeface="Arial"/>
                <a:ea typeface="+mn-lt"/>
                <a:cs typeface="+mn-lt"/>
              </a:rPr>
              <a:t>, </a:t>
            </a:r>
            <a:r>
              <a:rPr lang="hr-HR" sz="2300" i="1">
                <a:solidFill>
                  <a:srgbClr val="212529"/>
                </a:solidFill>
                <a:latin typeface="Arial"/>
                <a:ea typeface="+mn-lt"/>
                <a:cs typeface="+mn-lt"/>
              </a:rPr>
              <a:t>mrežno izdanje.</a:t>
            </a:r>
            <a:r>
              <a:rPr lang="hr-HR" sz="2300">
                <a:solidFill>
                  <a:srgbClr val="212529"/>
                </a:solidFill>
                <a:latin typeface="Arial"/>
                <a:ea typeface="+mn-lt"/>
                <a:cs typeface="+mn-lt"/>
              </a:rPr>
              <a:t> Leksikografski zavod Miroslav Krleža, 2013</a:t>
            </a:r>
            <a:r>
              <a:rPr lang="hr-HR" sz="1400">
                <a:solidFill>
                  <a:srgbClr val="212529"/>
                </a:solidFill>
                <a:ea typeface="+mn-lt"/>
                <a:cs typeface="+mn-lt"/>
              </a:rPr>
              <a:t>.</a:t>
            </a:r>
            <a:r>
              <a:rPr lang="hr-HR" sz="2300">
                <a:ea typeface="+mn-lt"/>
                <a:cs typeface="+mn-lt"/>
                <a:hlinkClick r:id="rId7"/>
              </a:rPr>
              <a:t>https://www.enciklopedija.hr/clanak/kelti</a:t>
            </a:r>
            <a:r>
              <a:rPr lang="hr-HR" sz="2300">
                <a:ea typeface="+mn-lt"/>
                <a:cs typeface="+mn-lt"/>
              </a:rPr>
              <a:t> (</a:t>
            </a:r>
            <a:r>
              <a:rPr lang="hr-HR" sz="2300" err="1">
                <a:ea typeface="+mn-lt"/>
                <a:cs typeface="+mn-lt"/>
              </a:rPr>
              <a:t>pristupljeno</a:t>
            </a:r>
            <a:r>
              <a:rPr lang="hr-HR" sz="2300">
                <a:ea typeface="+mn-lt"/>
                <a:cs typeface="+mn-lt"/>
              </a:rPr>
              <a:t> 28. veljače 2025.)</a:t>
            </a:r>
            <a:endParaRPr lang="hr-HR" sz="2300"/>
          </a:p>
          <a:p>
            <a:pPr marL="0" indent="0">
              <a:buNone/>
            </a:pPr>
            <a:r>
              <a:rPr lang="hr-HR" sz="2300" err="1">
                <a:latin typeface="Aptos"/>
                <a:cs typeface="Arial"/>
              </a:rPr>
              <a:t>Chadwick</a:t>
            </a:r>
            <a:r>
              <a:rPr lang="hr-HR" sz="2300">
                <a:latin typeface="Aptos"/>
                <a:cs typeface="Arial"/>
              </a:rPr>
              <a:t>, Nora. 2014. </a:t>
            </a:r>
            <a:r>
              <a:rPr lang="hr-HR" sz="2300" i="1">
                <a:latin typeface="Aptos"/>
                <a:cs typeface="Arial"/>
              </a:rPr>
              <a:t>Kelti. </a:t>
            </a:r>
            <a:r>
              <a:rPr lang="hr-HR" sz="2300">
                <a:latin typeface="Aptos"/>
                <a:cs typeface="Arial"/>
              </a:rPr>
              <a:t>Sveučilišna knjižnica</a:t>
            </a:r>
            <a:r>
              <a:rPr lang="hr-HR" sz="2300" i="1">
                <a:latin typeface="Aptos"/>
                <a:cs typeface="Arial"/>
              </a:rPr>
              <a:t>. </a:t>
            </a:r>
            <a:r>
              <a:rPr lang="hr-HR" sz="2300">
                <a:latin typeface="Aptos"/>
                <a:cs typeface="Arial"/>
              </a:rPr>
              <a:t>Split</a:t>
            </a:r>
          </a:p>
          <a:p>
            <a:pPr marL="0" indent="0">
              <a:buNone/>
            </a:pPr>
            <a:r>
              <a:rPr lang="hr-HR" sz="2300" err="1">
                <a:latin typeface="Aptos"/>
                <a:cs typeface="Arial"/>
              </a:rPr>
              <a:t>Bubleck</a:t>
            </a:r>
            <a:r>
              <a:rPr lang="hr-HR" sz="2300">
                <a:latin typeface="Aptos"/>
                <a:cs typeface="Arial"/>
              </a:rPr>
              <a:t>, Laura. 2022. K</a:t>
            </a:r>
            <a:r>
              <a:rPr lang="hr-HR" sz="2300" i="1">
                <a:latin typeface="Aptos"/>
                <a:cs typeface="Arial"/>
              </a:rPr>
              <a:t>eltski mitovi i pripovijetke. </a:t>
            </a:r>
            <a:r>
              <a:rPr lang="hr-HR" sz="2300">
                <a:latin typeface="Aptos"/>
                <a:cs typeface="Arial"/>
              </a:rPr>
              <a:t>Nacionalna i sveučilišna knjižnica. Zagreb</a:t>
            </a:r>
          </a:p>
          <a:p>
            <a:pPr marL="0" indent="0">
              <a:buNone/>
            </a:pPr>
            <a:endParaRPr lang="hr-HR" sz="2300" i="1">
              <a:latin typeface="Aptos"/>
              <a:cs typeface="Arial"/>
            </a:endParaRPr>
          </a:p>
          <a:p>
            <a:pPr marL="0" indent="0">
              <a:buNone/>
            </a:pPr>
            <a:endParaRPr lang="hr-HR" sz="2300">
              <a:latin typeface="Aptos"/>
              <a:cs typeface="Arial"/>
            </a:endParaRPr>
          </a:p>
          <a:p>
            <a:pPr marL="0" indent="0">
              <a:buNone/>
            </a:pPr>
            <a:endParaRPr lang="hr-HR">
              <a:latin typeface="Aptos"/>
              <a:cs typeface="Arial"/>
            </a:endParaRPr>
          </a:p>
          <a:p>
            <a:pPr marL="0" indent="0">
              <a:buNone/>
            </a:pPr>
            <a:endParaRPr lang="hr-HR">
              <a:latin typeface="Aptos"/>
              <a:cs typeface="Arial"/>
            </a:endParaRPr>
          </a:p>
          <a:p>
            <a:pPr marL="0" indent="0">
              <a:buNone/>
            </a:pPr>
            <a:endParaRPr lang="hr-HR">
              <a:latin typeface="Aptos"/>
              <a:cs typeface="Arial"/>
            </a:endParaRPr>
          </a:p>
          <a:p>
            <a:pPr marL="0" indent="0">
              <a:buNone/>
            </a:pPr>
            <a:endParaRPr lang="hr-HR">
              <a:latin typeface="Aptos"/>
              <a:cs typeface="Arial"/>
            </a:endParaRPr>
          </a:p>
          <a:p>
            <a:pPr marL="0" indent="0">
              <a:buNone/>
            </a:pPr>
            <a:endParaRPr lang="en-US">
              <a:latin typeface="Aptos"/>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sz="2000"/>
          </a:p>
        </p:txBody>
      </p:sp>
    </p:spTree>
    <p:extLst>
      <p:ext uri="{BB962C8B-B14F-4D97-AF65-F5344CB8AC3E}">
        <p14:creationId xmlns:p14="http://schemas.microsoft.com/office/powerpoint/2010/main" val="18900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8542-56CB-38E4-6FDC-8DFC5BC599C1}"/>
              </a:ext>
            </a:extLst>
          </p:cNvPr>
          <p:cNvSpPr>
            <a:spLocks noGrp="1"/>
          </p:cNvSpPr>
          <p:nvPr>
            <p:ph type="title"/>
          </p:nvPr>
        </p:nvSpPr>
        <p:spPr>
          <a:xfrm>
            <a:off x="-2277" y="-105738"/>
            <a:ext cx="10495280" cy="644843"/>
          </a:xfrm>
        </p:spPr>
        <p:txBody>
          <a:bodyPr>
            <a:normAutofit/>
          </a:bodyPr>
          <a:lstStyle/>
          <a:p>
            <a:r>
              <a:rPr lang="en-US" sz="2800">
                <a:latin typeface="Arial"/>
                <a:cs typeface="Arial"/>
              </a:rPr>
              <a:t>IZVORI</a:t>
            </a:r>
          </a:p>
        </p:txBody>
      </p:sp>
      <p:sp>
        <p:nvSpPr>
          <p:cNvPr id="3" name="Content Placeholder 2">
            <a:extLst>
              <a:ext uri="{FF2B5EF4-FFF2-40B4-BE49-F238E27FC236}">
                <a16:creationId xmlns:a16="http://schemas.microsoft.com/office/drawing/2014/main" id="{A2E88997-3DE3-1117-ABAE-9F10A93CF6B4}"/>
              </a:ext>
            </a:extLst>
          </p:cNvPr>
          <p:cNvSpPr>
            <a:spLocks noGrp="1"/>
          </p:cNvSpPr>
          <p:nvPr>
            <p:ph idx="1"/>
          </p:nvPr>
        </p:nvSpPr>
        <p:spPr>
          <a:xfrm>
            <a:off x="-5636" y="329321"/>
            <a:ext cx="12286501" cy="6705813"/>
          </a:xfrm>
        </p:spPr>
        <p:txBody>
          <a:bodyPr vert="horz" lIns="91440" tIns="45720" rIns="91440" bIns="45720" rtlCol="0" anchor="t">
            <a:noAutofit/>
          </a:bodyPr>
          <a:lstStyle/>
          <a:p>
            <a:pPr marL="0" indent="0">
              <a:buNone/>
            </a:pPr>
            <a:r>
              <a:rPr lang="en-US" sz="2000">
                <a:latin typeface="Arial"/>
                <a:cs typeface="Arial"/>
              </a:rPr>
              <a:t>Slike:</a:t>
            </a:r>
            <a:endParaRPr lang="en-US" sz="2000">
              <a:ea typeface="+mn-lt"/>
              <a:cs typeface="+mn-lt"/>
            </a:endParaRPr>
          </a:p>
          <a:p>
            <a:pPr marL="0" indent="0">
              <a:buNone/>
            </a:pPr>
            <a:r>
              <a:rPr lang="en-US" sz="2000">
                <a:ea typeface="+mn-lt"/>
                <a:cs typeface="+mn-lt"/>
                <a:hlinkClick r:id="rId2"/>
              </a:rPr>
              <a:t>https://www.pinterest.com/pin/1109152214483354120/</a:t>
            </a:r>
            <a:endParaRPr lang="en-US" sz="2000"/>
          </a:p>
          <a:p>
            <a:pPr marL="0" indent="0">
              <a:buNone/>
            </a:pPr>
            <a:r>
              <a:rPr lang="en-US" sz="2000">
                <a:latin typeface="Arial"/>
                <a:ea typeface="+mn-lt"/>
                <a:cs typeface="+mn-lt"/>
                <a:hlinkClick r:id="rId3"/>
              </a:rPr>
              <a:t>https://www.pinterest.com/pin/1109152214483972562/</a:t>
            </a:r>
            <a:endParaRPr lang="en-US" sz="2000">
              <a:latin typeface="Arial"/>
              <a:ea typeface="+mn-lt"/>
              <a:cs typeface="+mn-lt"/>
            </a:endParaRPr>
          </a:p>
          <a:p>
            <a:pPr marL="0" indent="0">
              <a:buNone/>
            </a:pPr>
            <a:r>
              <a:rPr lang="en-US" sz="2000">
                <a:latin typeface="Arial"/>
                <a:ea typeface="+mn-lt"/>
                <a:cs typeface="+mn-lt"/>
                <a:hlinkClick r:id="rId4"/>
              </a:rPr>
              <a:t>https://www.pinterest.com/pin/1109152214483972544/</a:t>
            </a:r>
            <a:endParaRPr lang="en-US" sz="2000">
              <a:latin typeface="Arial"/>
              <a:cs typeface="Arial"/>
            </a:endParaRPr>
          </a:p>
          <a:p>
            <a:pPr marL="0" indent="0">
              <a:buNone/>
            </a:pPr>
            <a:r>
              <a:rPr lang="en-US" sz="2000">
                <a:latin typeface="Arial"/>
                <a:ea typeface="+mn-lt"/>
                <a:cs typeface="+mn-lt"/>
                <a:hlinkClick r:id="rId5"/>
              </a:rPr>
              <a:t>https://www.pinterest.com/pin/1109152214483972525/</a:t>
            </a:r>
            <a:endParaRPr lang="en-US" sz="2000">
              <a:latin typeface="Arial"/>
              <a:cs typeface="Arial"/>
            </a:endParaRPr>
          </a:p>
          <a:p>
            <a:pPr marL="0" indent="0">
              <a:buNone/>
            </a:pPr>
            <a:r>
              <a:rPr lang="en-US" sz="2000">
                <a:latin typeface="Arial"/>
                <a:ea typeface="+mn-lt"/>
                <a:cs typeface="+mn-lt"/>
                <a:hlinkClick r:id="rId6"/>
              </a:rPr>
              <a:t>https://www.pinterest.com/pin/1109152214483972509/</a:t>
            </a:r>
            <a:endParaRPr lang="en-US" sz="2000">
              <a:latin typeface="Arial"/>
              <a:cs typeface="Arial"/>
            </a:endParaRPr>
          </a:p>
          <a:p>
            <a:pPr marL="0" indent="0">
              <a:buNone/>
            </a:pPr>
            <a:r>
              <a:rPr lang="en-US" sz="2000">
                <a:latin typeface="Arial"/>
                <a:ea typeface="+mn-lt"/>
                <a:cs typeface="+mn-lt"/>
                <a:hlinkClick r:id="rId7"/>
              </a:rPr>
              <a:t>https://www.pinterest.com/pin/1109152214483972496/</a:t>
            </a:r>
            <a:endParaRPr lang="en-US" sz="2000">
              <a:latin typeface="Arial"/>
              <a:cs typeface="Arial"/>
            </a:endParaRPr>
          </a:p>
          <a:p>
            <a:pPr marL="0" indent="0">
              <a:buNone/>
            </a:pPr>
            <a:r>
              <a:rPr lang="en-US" sz="2000">
                <a:ea typeface="+mn-lt"/>
                <a:cs typeface="+mn-lt"/>
                <a:hlinkClick r:id="rId8"/>
              </a:rPr>
              <a:t>https://nova-akropola.com/wp-content/uploads/2020/04/Sunce-kelti-sophie-gengembre-anderson-vila.jpg</a:t>
            </a:r>
            <a:endParaRPr lang="en-US" sz="2000"/>
          </a:p>
          <a:p>
            <a:pPr marL="0" indent="0">
              <a:buNone/>
            </a:pPr>
            <a:r>
              <a:rPr lang="en-US" sz="2000">
                <a:ea typeface="+mn-lt"/>
                <a:cs typeface="+mn-lt"/>
                <a:hlinkClick r:id="rId9"/>
              </a:rPr>
              <a:t>https://skolovanabudala.wordpress.com/wp-content/uploads/2015/07/kelpie_by_skia-d4qmlh1.jpg</a:t>
            </a:r>
            <a:endParaRPr lang="en-US" sz="2000"/>
          </a:p>
          <a:p>
            <a:pPr marL="0" indent="0">
              <a:buNone/>
            </a:pPr>
            <a:r>
              <a:rPr lang="en-US" sz="2000">
                <a:ea typeface="+mn-lt"/>
                <a:cs typeface="+mn-lt"/>
                <a:hlinkClick r:id="rId10"/>
              </a:rPr>
              <a:t>https://litteramagazin.com/wp-content/uploads/2019/02/trikater-simbol-irske-300x300.jpg</a:t>
            </a:r>
            <a:endParaRPr lang="en-US" sz="2000"/>
          </a:p>
          <a:p>
            <a:pPr marL="0" indent="0">
              <a:buNone/>
            </a:pPr>
            <a:r>
              <a:rPr lang="en-US" sz="2000">
                <a:ea typeface="+mn-lt"/>
                <a:cs typeface="+mn-lt"/>
                <a:hlinkClick r:id="rId11"/>
              </a:rPr>
              <a:t>https://www.pinterest.com/pin/16888567402670122/</a:t>
            </a:r>
            <a:endParaRPr lang="en-US" sz="2000"/>
          </a:p>
          <a:p>
            <a:pPr marL="0" indent="0">
              <a:buNone/>
            </a:pPr>
            <a:r>
              <a:rPr lang="en-US" sz="2000">
                <a:ea typeface="+mn-lt"/>
                <a:cs typeface="+mn-lt"/>
                <a:hlinkClick r:id="rId12"/>
              </a:rPr>
              <a:t>https://www.pinterest.com/pin/1110348483131128763/</a:t>
            </a:r>
            <a:r>
              <a:rPr lang="en-US" sz="2000">
                <a:ea typeface="+mn-lt"/>
                <a:cs typeface="+mn-lt"/>
              </a:rPr>
              <a:t> </a:t>
            </a:r>
          </a:p>
          <a:p>
            <a:pPr marL="0" indent="0">
              <a:buNone/>
            </a:pPr>
            <a:r>
              <a:rPr lang="en-US" sz="2000">
                <a:ea typeface="+mn-lt"/>
                <a:cs typeface="+mn-lt"/>
                <a:hlinkClick r:id="rId13"/>
              </a:rPr>
              <a:t>https://www.pinterest.com/pin/351912448165678/</a:t>
            </a:r>
            <a:r>
              <a:rPr lang="en-US" sz="2000">
                <a:ea typeface="+mn-lt"/>
                <a:cs typeface="+mn-lt"/>
              </a:rPr>
              <a:t> </a:t>
            </a:r>
            <a:endParaRPr lang="en-US" sz="2000"/>
          </a:p>
          <a:p>
            <a:pPr marL="0" indent="0">
              <a:buNone/>
            </a:pPr>
            <a:r>
              <a:rPr lang="en-US" sz="2000">
                <a:ea typeface="+mn-lt"/>
                <a:cs typeface="+mn-lt"/>
                <a:hlinkClick r:id="rId14"/>
              </a:rPr>
              <a:t>https://upload.wikimedia.org/wikipedia/commons/thumb/1/1f/Celts_in_Europe.png/300px-Celts_in_Europe.png</a:t>
            </a:r>
            <a:r>
              <a:rPr lang="en-US" sz="2000">
                <a:ea typeface="+mn-lt"/>
                <a:cs typeface="+mn-lt"/>
              </a:rPr>
              <a:t> </a:t>
            </a:r>
          </a:p>
          <a:p>
            <a:pPr marL="0" indent="0">
              <a:buNone/>
            </a:pPr>
            <a:r>
              <a:rPr lang="en-US" sz="2000">
                <a:ea typeface="+mn-lt"/>
                <a:cs typeface="+mn-lt"/>
                <a:hlinkClick r:id="rId15"/>
              </a:rPr>
              <a:t>https://www.pinterest.com/pin/1062779212063392219/</a:t>
            </a:r>
            <a:r>
              <a:rPr lang="en-US" sz="2000">
                <a:ea typeface="+mn-lt"/>
                <a:cs typeface="+mn-lt"/>
              </a:rPr>
              <a:t>         </a:t>
            </a:r>
            <a:endParaRPr lang="en-US" sz="2000"/>
          </a:p>
          <a:p>
            <a:pPr marL="0" indent="0">
              <a:buNone/>
            </a:pPr>
            <a:endParaRPr lang="en-US" sz="2300"/>
          </a:p>
          <a:p>
            <a:pPr marL="0" indent="0">
              <a:buNone/>
            </a:pPr>
            <a:endParaRPr lang="en-US" sz="2300"/>
          </a:p>
          <a:p>
            <a:pPr marL="0" indent="0">
              <a:buNone/>
            </a:pPr>
            <a:endParaRPr lang="en-US" sz="2300"/>
          </a:p>
          <a:p>
            <a:pPr marL="0" indent="0">
              <a:buNone/>
            </a:pPr>
            <a:endParaRPr lang="en-US" sz="2300"/>
          </a:p>
          <a:p>
            <a:pPr marL="0" indent="0">
              <a:buNone/>
            </a:pPr>
            <a:endParaRPr lang="en-US"/>
          </a:p>
          <a:p>
            <a:pPr marL="0" indent="0">
              <a:buNone/>
            </a:pPr>
            <a:endParaRPr lang="en-US"/>
          </a:p>
        </p:txBody>
      </p:sp>
    </p:spTree>
    <p:extLst>
      <p:ext uri="{BB962C8B-B14F-4D97-AF65-F5344CB8AC3E}">
        <p14:creationId xmlns:p14="http://schemas.microsoft.com/office/powerpoint/2010/main" val="304073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4040D-DF07-7F90-C0F8-405E99F605CA}"/>
              </a:ext>
            </a:extLst>
          </p:cNvPr>
          <p:cNvSpPr/>
          <p:nvPr/>
        </p:nvSpPr>
        <p:spPr>
          <a:xfrm>
            <a:off x="3684739" y="2546958"/>
            <a:ext cx="5229616" cy="1304794"/>
          </a:xfrm>
          <a:prstGeom prst="rect">
            <a:avLst/>
          </a:prstGeom>
          <a:solidFill>
            <a:srgbClr val="557D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1A3F9-C09D-D56C-AFB0-A3ABA963A21B}"/>
              </a:ext>
            </a:extLst>
          </p:cNvPr>
          <p:cNvSpPr>
            <a:spLocks noGrp="1"/>
          </p:cNvSpPr>
          <p:nvPr>
            <p:ph type="title"/>
          </p:nvPr>
        </p:nvSpPr>
        <p:spPr>
          <a:xfrm>
            <a:off x="3907077" y="2525865"/>
            <a:ext cx="5004149" cy="1325563"/>
          </a:xfrm>
        </p:spPr>
        <p:txBody>
          <a:bodyPr>
            <a:normAutofit/>
          </a:bodyPr>
          <a:lstStyle/>
          <a:p>
            <a:r>
              <a:rPr lang="en-US" b="1">
                <a:solidFill>
                  <a:schemeClr val="bg1"/>
                </a:solidFill>
              </a:rPr>
              <a:t>HVALA NA PAŽNJI!!!</a:t>
            </a:r>
          </a:p>
        </p:txBody>
      </p:sp>
    </p:spTree>
    <p:extLst>
      <p:ext uri="{BB962C8B-B14F-4D97-AF65-F5344CB8AC3E}">
        <p14:creationId xmlns:p14="http://schemas.microsoft.com/office/powerpoint/2010/main" val="91846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54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E5BD-676B-E808-D4FE-ADFCB0F24F07}"/>
              </a:ext>
            </a:extLst>
          </p:cNvPr>
          <p:cNvSpPr>
            <a:spLocks noGrp="1"/>
          </p:cNvSpPr>
          <p:nvPr>
            <p:ph type="title"/>
          </p:nvPr>
        </p:nvSpPr>
        <p:spPr>
          <a:xfrm>
            <a:off x="5267392" y="182983"/>
            <a:ext cx="4224670" cy="678750"/>
          </a:xfrm>
        </p:spPr>
        <p:txBody>
          <a:bodyPr>
            <a:normAutofit/>
          </a:bodyPr>
          <a:lstStyle/>
          <a:p>
            <a:r>
              <a:rPr lang="en-US" sz="3200">
                <a:solidFill>
                  <a:schemeClr val="bg1"/>
                </a:solidFill>
                <a:latin typeface="Arial"/>
                <a:cs typeface="Arial"/>
              </a:rPr>
              <a:t>KELTI</a:t>
            </a:r>
          </a:p>
        </p:txBody>
      </p:sp>
      <p:sp>
        <p:nvSpPr>
          <p:cNvPr id="3" name="Content Placeholder 2">
            <a:extLst>
              <a:ext uri="{FF2B5EF4-FFF2-40B4-BE49-F238E27FC236}">
                <a16:creationId xmlns:a16="http://schemas.microsoft.com/office/drawing/2014/main" id="{18FDF54D-932A-6C11-48C0-474B0013BFF5}"/>
              </a:ext>
            </a:extLst>
          </p:cNvPr>
          <p:cNvSpPr>
            <a:spLocks noGrp="1"/>
          </p:cNvSpPr>
          <p:nvPr>
            <p:ph idx="1"/>
          </p:nvPr>
        </p:nvSpPr>
        <p:spPr>
          <a:xfrm>
            <a:off x="170621" y="1164752"/>
            <a:ext cx="6372927" cy="5777872"/>
          </a:xfrm>
        </p:spPr>
        <p:txBody>
          <a:bodyPr vert="horz" lIns="91440" tIns="45720" rIns="91440" bIns="45720" rtlCol="0" anchor="t">
            <a:normAutofit/>
          </a:bodyPr>
          <a:lstStyle/>
          <a:p>
            <a:pPr marL="0" indent="0">
              <a:buNone/>
            </a:pPr>
            <a:r>
              <a:rPr lang="hr-HR">
                <a:solidFill>
                  <a:schemeClr val="bg1"/>
                </a:solidFill>
                <a:latin typeface="Arial"/>
                <a:cs typeface="Arial"/>
              </a:rPr>
              <a:t>Kelti </a:t>
            </a:r>
            <a:endParaRPr lang="hr-HR">
              <a:solidFill>
                <a:schemeClr val="bg1"/>
              </a:solidFill>
              <a:latin typeface="Aptos" panose="020B0004020202020204"/>
              <a:cs typeface="Arial"/>
            </a:endParaRPr>
          </a:p>
          <a:p>
            <a:pPr marL="457200" indent="-457200"/>
            <a:r>
              <a:rPr lang="hr-HR">
                <a:solidFill>
                  <a:schemeClr val="bg1"/>
                </a:solidFill>
                <a:latin typeface="Arial"/>
                <a:cs typeface="Arial"/>
              </a:rPr>
              <a:t>skupina plemena     </a:t>
            </a:r>
            <a:endParaRPr lang="hr-HR">
              <a:solidFill>
                <a:schemeClr val="bg1"/>
              </a:solidFill>
              <a:latin typeface="Aptos" panose="020B0004020202020204"/>
              <a:cs typeface="Arial"/>
            </a:endParaRPr>
          </a:p>
          <a:p>
            <a:pPr marL="457200" indent="-457200"/>
            <a:r>
              <a:rPr lang="hr-HR">
                <a:solidFill>
                  <a:schemeClr val="bg1"/>
                </a:solidFill>
                <a:latin typeface="Arial"/>
                <a:cs typeface="Arial"/>
              </a:rPr>
              <a:t>naseljavali velike dijelove Zapadne i Srednje Europe </a:t>
            </a:r>
            <a:endParaRPr lang="hr-HR">
              <a:solidFill>
                <a:schemeClr val="bg1"/>
              </a:solidFill>
              <a:latin typeface="Aptos" panose="020B0004020202020204"/>
              <a:cs typeface="Arial"/>
            </a:endParaRPr>
          </a:p>
          <a:p>
            <a:pPr marL="457200" indent="-457200"/>
            <a:r>
              <a:rPr lang="hr-HR">
                <a:solidFill>
                  <a:schemeClr val="bg1"/>
                </a:solidFill>
                <a:latin typeface="Arial"/>
                <a:cs typeface="Arial"/>
              </a:rPr>
              <a:t>potkraj 2. i početak 1. tisućljeća pr. Kr.</a:t>
            </a:r>
            <a:endParaRPr lang="hr-HR">
              <a:solidFill>
                <a:schemeClr val="bg1"/>
              </a:solidFill>
              <a:latin typeface="Aptos" panose="020B0004020202020204"/>
              <a:cs typeface="Arial"/>
            </a:endParaRPr>
          </a:p>
          <a:p>
            <a:pPr marL="457200" indent="-457200"/>
            <a:r>
              <a:rPr lang="hr-HR">
                <a:solidFill>
                  <a:schemeClr val="bg1"/>
                </a:solidFill>
                <a:latin typeface="Arial"/>
                <a:cs typeface="Arial"/>
              </a:rPr>
              <a:t>nisu živjeli u jedinstvenoj državi</a:t>
            </a:r>
            <a:endParaRPr lang="hr-HR">
              <a:solidFill>
                <a:schemeClr val="bg1"/>
              </a:solidFill>
              <a:latin typeface="Aptos" panose="020B0004020202020204"/>
              <a:cs typeface="Arial"/>
            </a:endParaRPr>
          </a:p>
          <a:p>
            <a:pPr marL="457200" indent="-457200"/>
            <a:r>
              <a:rPr lang="hr-HR">
                <a:solidFill>
                  <a:schemeClr val="bg1"/>
                </a:solidFill>
                <a:latin typeface="Arial"/>
                <a:cs typeface="Arial"/>
              </a:rPr>
              <a:t>o njima pišu - Grci i Rimljani</a:t>
            </a:r>
          </a:p>
        </p:txBody>
      </p:sp>
      <p:pic>
        <p:nvPicPr>
          <p:cNvPr id="4" name="Picture 3" descr="A map of europe with different colored areas&#10;&#10;AI-generated content may be incorrect.">
            <a:extLst>
              <a:ext uri="{FF2B5EF4-FFF2-40B4-BE49-F238E27FC236}">
                <a16:creationId xmlns:a16="http://schemas.microsoft.com/office/drawing/2014/main" id="{CEFC7938-72AD-C62B-C15F-1F927884868B}"/>
              </a:ext>
            </a:extLst>
          </p:cNvPr>
          <p:cNvPicPr>
            <a:picLocks noChangeAspect="1"/>
          </p:cNvPicPr>
          <p:nvPr/>
        </p:nvPicPr>
        <p:blipFill>
          <a:blip r:embed="rId2"/>
          <a:stretch>
            <a:fillRect/>
          </a:stretch>
        </p:blipFill>
        <p:spPr>
          <a:xfrm>
            <a:off x="6273630" y="858151"/>
            <a:ext cx="5833418" cy="5141697"/>
          </a:xfrm>
          <a:prstGeom prst="rect">
            <a:avLst/>
          </a:prstGeom>
        </p:spPr>
      </p:pic>
    </p:spTree>
    <p:extLst>
      <p:ext uri="{BB962C8B-B14F-4D97-AF65-F5344CB8AC3E}">
        <p14:creationId xmlns:p14="http://schemas.microsoft.com/office/powerpoint/2010/main" val="353248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AB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E53F-285D-EBDC-CABF-50703F235A50}"/>
              </a:ext>
            </a:extLst>
          </p:cNvPr>
          <p:cNvSpPr>
            <a:spLocks noGrp="1"/>
          </p:cNvSpPr>
          <p:nvPr>
            <p:ph type="title"/>
          </p:nvPr>
        </p:nvSpPr>
        <p:spPr>
          <a:xfrm>
            <a:off x="4761176" y="-168569"/>
            <a:ext cx="10515600" cy="1325563"/>
          </a:xfrm>
        </p:spPr>
        <p:txBody>
          <a:bodyPr>
            <a:normAutofit/>
          </a:bodyPr>
          <a:lstStyle/>
          <a:p>
            <a:r>
              <a:rPr lang="en-US" sz="3200">
                <a:solidFill>
                  <a:schemeClr val="bg1"/>
                </a:solidFill>
                <a:latin typeface="Arial"/>
                <a:cs typeface="Arial"/>
              </a:rPr>
              <a:t>OBILJEZJA</a:t>
            </a:r>
          </a:p>
        </p:txBody>
      </p:sp>
      <p:sp>
        <p:nvSpPr>
          <p:cNvPr id="3" name="Content Placeholder 2">
            <a:extLst>
              <a:ext uri="{FF2B5EF4-FFF2-40B4-BE49-F238E27FC236}">
                <a16:creationId xmlns:a16="http://schemas.microsoft.com/office/drawing/2014/main" id="{A6785997-7BF0-E537-4AB8-92E2AE85DD2A}"/>
              </a:ext>
            </a:extLst>
          </p:cNvPr>
          <p:cNvSpPr>
            <a:spLocks noGrp="1"/>
          </p:cNvSpPr>
          <p:nvPr>
            <p:ph idx="1"/>
          </p:nvPr>
        </p:nvSpPr>
        <p:spPr>
          <a:xfrm>
            <a:off x="4119" y="795895"/>
            <a:ext cx="7511144" cy="6065236"/>
          </a:xfrm>
        </p:spPr>
        <p:txBody>
          <a:bodyPr vert="horz" lIns="91440" tIns="45720" rIns="91440" bIns="45720" rtlCol="0" anchor="t">
            <a:normAutofit/>
          </a:bodyPr>
          <a:lstStyle/>
          <a:p>
            <a:pPr marL="0" indent="0">
              <a:buNone/>
            </a:pPr>
            <a:r>
              <a:rPr lang="hr-HR">
                <a:solidFill>
                  <a:schemeClr val="bg1"/>
                </a:solidFill>
                <a:latin typeface="Arial"/>
                <a:ea typeface="Calibri"/>
                <a:cs typeface="Arial"/>
              </a:rPr>
              <a:t>Ciklično pomicanje života</a:t>
            </a:r>
          </a:p>
          <a:p>
            <a:pPr marL="457200" indent="-457200"/>
            <a:r>
              <a:rPr lang="hr-HR">
                <a:solidFill>
                  <a:schemeClr val="bg1"/>
                </a:solidFill>
                <a:latin typeface="Arial"/>
                <a:ea typeface="Calibri"/>
                <a:cs typeface="Arial"/>
              </a:rPr>
              <a:t>smatrali da život i smrt čine ciklus koji se ponavlja – reinkarnaciju</a:t>
            </a:r>
          </a:p>
          <a:p>
            <a:pPr marL="0" indent="0">
              <a:buNone/>
            </a:pPr>
            <a:r>
              <a:rPr lang="hr-HR">
                <a:solidFill>
                  <a:schemeClr val="bg1"/>
                </a:solidFill>
                <a:latin typeface="Arial"/>
                <a:ea typeface="Calibri"/>
                <a:cs typeface="Arial"/>
              </a:rPr>
              <a:t>Magija i druidi</a:t>
            </a:r>
          </a:p>
          <a:p>
            <a:pPr marL="457200" indent="-457200"/>
            <a:r>
              <a:rPr lang="hr-HR">
                <a:solidFill>
                  <a:schemeClr val="bg1"/>
                </a:solidFill>
                <a:latin typeface="Arial"/>
                <a:ea typeface="Calibri"/>
                <a:cs typeface="Arial"/>
              </a:rPr>
              <a:t>Druidi - svećenici, učitelji i vođe u keltskim zajednicama</a:t>
            </a:r>
          </a:p>
          <a:p>
            <a:pPr marL="457200" indent="-457200"/>
            <a:r>
              <a:rPr lang="hr-HR">
                <a:solidFill>
                  <a:schemeClr val="bg1"/>
                </a:solidFill>
                <a:latin typeface="Arial"/>
                <a:ea typeface="Calibri"/>
                <a:cs typeface="Arial"/>
              </a:rPr>
              <a:t>vjerovali u magiju, proricanje sudbine i sposobnosti komuniciranja s božanstvima</a:t>
            </a:r>
          </a:p>
          <a:p>
            <a:pPr marL="0" indent="0">
              <a:buNone/>
            </a:pPr>
            <a:r>
              <a:rPr lang="hr-HR">
                <a:solidFill>
                  <a:schemeClr val="bg1"/>
                </a:solidFill>
                <a:latin typeface="Arial"/>
                <a:ea typeface="Calibri"/>
                <a:cs typeface="Arial"/>
              </a:rPr>
              <a:t>Sezonski obredi i festivali</a:t>
            </a:r>
          </a:p>
          <a:p>
            <a:r>
              <a:rPr lang="hr-HR">
                <a:solidFill>
                  <a:schemeClr val="bg1"/>
                </a:solidFill>
                <a:latin typeface="Arial"/>
                <a:ea typeface="Calibri"/>
                <a:cs typeface="Arial"/>
              </a:rPr>
              <a:t>keltska religija - usmjerena prirodnim ciklusima – festivali bili usklađeni s tim ciklusima</a:t>
            </a:r>
          </a:p>
          <a:p>
            <a:pPr marL="0" indent="0">
              <a:buNone/>
            </a:pPr>
            <a:endParaRPr lang="hr-HR">
              <a:solidFill>
                <a:schemeClr val="bg1"/>
              </a:solidFill>
              <a:latin typeface="Arial"/>
              <a:ea typeface="Calibri"/>
              <a:cs typeface="Arial"/>
            </a:endParaRPr>
          </a:p>
          <a:p>
            <a:endParaRPr lang="hr-HR">
              <a:solidFill>
                <a:schemeClr val="bg1"/>
              </a:solidFill>
              <a:latin typeface="Arial"/>
              <a:ea typeface="Calibri"/>
              <a:cs typeface="Arial"/>
            </a:endParaRPr>
          </a:p>
          <a:p>
            <a:pPr marL="0" indent="0">
              <a:buNone/>
            </a:pPr>
            <a:endParaRPr lang="hr-HR">
              <a:solidFill>
                <a:schemeClr val="bg1"/>
              </a:solidFill>
              <a:latin typeface="Arial"/>
              <a:ea typeface="Calibri"/>
              <a:cs typeface="Arial"/>
            </a:endParaRPr>
          </a:p>
        </p:txBody>
      </p:sp>
      <p:pic>
        <p:nvPicPr>
          <p:cNvPr id="4" name="Picture 3" descr="A painting of a wizard in the woods&#10;&#10;AI-generated content may be incorrect.">
            <a:extLst>
              <a:ext uri="{FF2B5EF4-FFF2-40B4-BE49-F238E27FC236}">
                <a16:creationId xmlns:a16="http://schemas.microsoft.com/office/drawing/2014/main" id="{2043FD39-8B89-80EF-0403-72A363FCDA98}"/>
              </a:ext>
            </a:extLst>
          </p:cNvPr>
          <p:cNvPicPr>
            <a:picLocks noChangeAspect="1"/>
          </p:cNvPicPr>
          <p:nvPr/>
        </p:nvPicPr>
        <p:blipFill>
          <a:blip r:embed="rId2"/>
          <a:stretch>
            <a:fillRect/>
          </a:stretch>
        </p:blipFill>
        <p:spPr>
          <a:xfrm>
            <a:off x="7846907" y="326572"/>
            <a:ext cx="4346786" cy="6270170"/>
          </a:xfrm>
          <a:prstGeom prst="rect">
            <a:avLst/>
          </a:prstGeom>
        </p:spPr>
      </p:pic>
    </p:spTree>
    <p:extLst>
      <p:ext uri="{BB962C8B-B14F-4D97-AF65-F5344CB8AC3E}">
        <p14:creationId xmlns:p14="http://schemas.microsoft.com/office/powerpoint/2010/main" val="162089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E21F56-C87E-3E40-FD25-08B3733CF40B}"/>
              </a:ext>
            </a:extLst>
          </p:cNvPr>
          <p:cNvSpPr/>
          <p:nvPr/>
        </p:nvSpPr>
        <p:spPr>
          <a:xfrm>
            <a:off x="1036" y="-5753"/>
            <a:ext cx="1582340" cy="6864788"/>
          </a:xfrm>
          <a:prstGeom prst="rect">
            <a:avLst/>
          </a:prstGeom>
          <a:solidFill>
            <a:srgbClr val="AED1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F1D8C2-35A0-3936-D824-D2BC71D91C00}"/>
              </a:ext>
            </a:extLst>
          </p:cNvPr>
          <p:cNvSpPr/>
          <p:nvPr/>
        </p:nvSpPr>
        <p:spPr>
          <a:xfrm>
            <a:off x="320012" y="-5753"/>
            <a:ext cx="1582340" cy="6864788"/>
          </a:xfrm>
          <a:prstGeom prst="rect">
            <a:avLst/>
          </a:prstGeom>
          <a:solidFill>
            <a:srgbClr val="92A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D6B2AE-9695-7A27-7865-7CF87DCE674A}"/>
              </a:ext>
            </a:extLst>
          </p:cNvPr>
          <p:cNvSpPr/>
          <p:nvPr/>
        </p:nvSpPr>
        <p:spPr>
          <a:xfrm>
            <a:off x="665569" y="3107"/>
            <a:ext cx="1582340" cy="6864788"/>
          </a:xfrm>
          <a:prstGeom prst="rect">
            <a:avLst/>
          </a:prstGeom>
          <a:solidFill>
            <a:srgbClr val="6B87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0CDA32-FD87-C677-C793-61D9F720BCE1}"/>
              </a:ext>
            </a:extLst>
          </p:cNvPr>
          <p:cNvSpPr/>
          <p:nvPr/>
        </p:nvSpPr>
        <p:spPr>
          <a:xfrm>
            <a:off x="975684" y="3106"/>
            <a:ext cx="11213665" cy="6855928"/>
          </a:xfrm>
          <a:prstGeom prst="rect">
            <a:avLst/>
          </a:prstGeom>
          <a:solidFill>
            <a:srgbClr val="4A5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1F4E2D-0824-96BA-1613-D9C70C859FF8}"/>
              </a:ext>
            </a:extLst>
          </p:cNvPr>
          <p:cNvSpPr txBox="1"/>
          <p:nvPr/>
        </p:nvSpPr>
        <p:spPr>
          <a:xfrm>
            <a:off x="1138921" y="224298"/>
            <a:ext cx="38088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rial"/>
                <a:cs typeface="Arial"/>
              </a:rPr>
              <a:t>KELTSKI BOGOVI</a:t>
            </a:r>
          </a:p>
        </p:txBody>
      </p:sp>
      <p:sp>
        <p:nvSpPr>
          <p:cNvPr id="2" name="TextBox 1">
            <a:extLst>
              <a:ext uri="{FF2B5EF4-FFF2-40B4-BE49-F238E27FC236}">
                <a16:creationId xmlns:a16="http://schemas.microsoft.com/office/drawing/2014/main" id="{F0809BA8-C7B4-F950-24EC-6995570716B1}"/>
              </a:ext>
            </a:extLst>
          </p:cNvPr>
          <p:cNvSpPr txBox="1"/>
          <p:nvPr/>
        </p:nvSpPr>
        <p:spPr>
          <a:xfrm>
            <a:off x="1143858" y="1084346"/>
            <a:ext cx="571275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2800">
                <a:solidFill>
                  <a:schemeClr val="bg1"/>
                </a:solidFill>
                <a:latin typeface="Arial"/>
                <a:cs typeface="Arial"/>
              </a:rPr>
              <a:t>Danu – majka bogova</a:t>
            </a:r>
          </a:p>
          <a:p>
            <a:pPr marL="457200" indent="-457200">
              <a:buFont typeface="Arial"/>
              <a:buChar char="•"/>
            </a:pPr>
            <a:r>
              <a:rPr lang="hr-HR" sz="2800">
                <a:solidFill>
                  <a:schemeClr val="bg1"/>
                </a:solidFill>
                <a:latin typeface="Arial"/>
                <a:cs typeface="Arial"/>
              </a:rPr>
              <a:t>božica: mudrosti, plodnosti, vjetra, zemlje i vode...</a:t>
            </a:r>
          </a:p>
          <a:p>
            <a:r>
              <a:rPr lang="hr-HR" sz="2800">
                <a:solidFill>
                  <a:schemeClr val="bg1"/>
                </a:solidFill>
                <a:latin typeface="Arial"/>
                <a:cs typeface="Arial"/>
              </a:rPr>
              <a:t>Obilježja: voda tj. rijeke</a:t>
            </a:r>
          </a:p>
          <a:p>
            <a:pPr marL="457200" indent="-457200">
              <a:buFont typeface="Arial"/>
              <a:buChar char="•"/>
            </a:pPr>
            <a:r>
              <a:rPr lang="hr-HR" sz="2800">
                <a:solidFill>
                  <a:schemeClr val="bg1"/>
                </a:solidFill>
                <a:latin typeface="Arial"/>
                <a:cs typeface="Arial"/>
              </a:rPr>
              <a:t>Dunav, Dnjepar, Dnjestar- rijeke nazvane po njoj</a:t>
            </a:r>
          </a:p>
          <a:p>
            <a:pPr marL="457200" indent="-457200">
              <a:buFont typeface="Arial"/>
              <a:buChar char="•"/>
            </a:pPr>
            <a:r>
              <a:rPr lang="hr-HR" sz="2800">
                <a:solidFill>
                  <a:schemeClr val="bg1"/>
                </a:solidFill>
                <a:latin typeface="Arial"/>
                <a:cs typeface="Arial"/>
              </a:rPr>
              <a:t>zaštitnica znanja i mudrosti </a:t>
            </a:r>
          </a:p>
          <a:p>
            <a:endParaRPr lang="en-US" sz="2800">
              <a:solidFill>
                <a:schemeClr val="bg1"/>
              </a:solidFill>
              <a:latin typeface="Arial"/>
              <a:cs typeface="Arial"/>
            </a:endParaRPr>
          </a:p>
        </p:txBody>
      </p:sp>
      <p:pic>
        <p:nvPicPr>
          <p:cNvPr id="3" name="Picture 2" descr="A person holding a bowl of water&#10;&#10;AI-generated content may be incorrect.">
            <a:extLst>
              <a:ext uri="{FF2B5EF4-FFF2-40B4-BE49-F238E27FC236}">
                <a16:creationId xmlns:a16="http://schemas.microsoft.com/office/drawing/2014/main" id="{C6CFF3BB-142D-1C4A-F628-1179E35D2275}"/>
              </a:ext>
            </a:extLst>
          </p:cNvPr>
          <p:cNvPicPr>
            <a:picLocks noChangeAspect="1"/>
          </p:cNvPicPr>
          <p:nvPr/>
        </p:nvPicPr>
        <p:blipFill>
          <a:blip r:embed="rId2"/>
          <a:stretch>
            <a:fillRect/>
          </a:stretch>
        </p:blipFill>
        <p:spPr>
          <a:xfrm>
            <a:off x="6980626" y="0"/>
            <a:ext cx="2693312" cy="4291854"/>
          </a:xfrm>
          <a:prstGeom prst="rect">
            <a:avLst/>
          </a:prstGeom>
          <a:ln>
            <a:solidFill>
              <a:srgbClr val="40352F"/>
            </a:solidFill>
          </a:ln>
        </p:spPr>
      </p:pic>
      <p:pic>
        <p:nvPicPr>
          <p:cNvPr id="9" name="Picture 8" descr="A painting of a person with a lamb and a star&#10;&#10;AI-generated content may be incorrect.">
            <a:extLst>
              <a:ext uri="{FF2B5EF4-FFF2-40B4-BE49-F238E27FC236}">
                <a16:creationId xmlns:a16="http://schemas.microsoft.com/office/drawing/2014/main" id="{BECA257C-02A7-CE6A-3482-77E5963CAACE}"/>
              </a:ext>
            </a:extLst>
          </p:cNvPr>
          <p:cNvPicPr>
            <a:picLocks noChangeAspect="1"/>
          </p:cNvPicPr>
          <p:nvPr/>
        </p:nvPicPr>
        <p:blipFill>
          <a:blip r:embed="rId3"/>
          <a:srcRect l="6506" r="-419" b="203"/>
          <a:stretch/>
        </p:blipFill>
        <p:spPr>
          <a:xfrm>
            <a:off x="9677352" y="2678205"/>
            <a:ext cx="2524721" cy="4171319"/>
          </a:xfrm>
          <a:prstGeom prst="rect">
            <a:avLst/>
          </a:prstGeom>
          <a:ln>
            <a:solidFill>
              <a:srgbClr val="40352F"/>
            </a:solidFill>
          </a:ln>
        </p:spPr>
      </p:pic>
      <p:sp>
        <p:nvSpPr>
          <p:cNvPr id="11" name="TextBox 10">
            <a:extLst>
              <a:ext uri="{FF2B5EF4-FFF2-40B4-BE49-F238E27FC236}">
                <a16:creationId xmlns:a16="http://schemas.microsoft.com/office/drawing/2014/main" id="{3071DAC4-C0B7-5841-9D27-B7CF3FD9979C}"/>
              </a:ext>
            </a:extLst>
          </p:cNvPr>
          <p:cNvSpPr txBox="1"/>
          <p:nvPr/>
        </p:nvSpPr>
        <p:spPr>
          <a:xfrm>
            <a:off x="1107394" y="4290132"/>
            <a:ext cx="857025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cs typeface="Arial"/>
              </a:rPr>
              <a:t>Brigid </a:t>
            </a:r>
          </a:p>
          <a:p>
            <a:pPr marL="457200" indent="-457200">
              <a:buFont typeface="Arial"/>
              <a:buChar char="•"/>
            </a:pPr>
            <a:r>
              <a:rPr lang="hr-HR" sz="2800">
                <a:solidFill>
                  <a:schemeClr val="bg1"/>
                </a:solidFill>
                <a:latin typeface="Arial"/>
                <a:cs typeface="Arial"/>
              </a:rPr>
              <a:t>božica: proljeća, poezije, kovača, vatre...</a:t>
            </a:r>
          </a:p>
          <a:p>
            <a:r>
              <a:rPr lang="hr-HR" sz="2800">
                <a:solidFill>
                  <a:schemeClr val="bg1"/>
                </a:solidFill>
                <a:latin typeface="Arial"/>
                <a:cs typeface="Arial"/>
              </a:rPr>
              <a:t>Obilježja: životinje - simboliziraju njezine moći</a:t>
            </a:r>
          </a:p>
          <a:p>
            <a:pPr marL="457200" indent="-457200">
              <a:buFont typeface="Arial"/>
              <a:buChar char="•"/>
            </a:pPr>
            <a:r>
              <a:rPr lang="hr-HR" sz="2800">
                <a:solidFill>
                  <a:schemeClr val="bg1"/>
                </a:solidFill>
                <a:latin typeface="Arial"/>
                <a:cs typeface="Arial"/>
              </a:rPr>
              <a:t>krave, ovce i janjci, labudovi i vukovi</a:t>
            </a:r>
          </a:p>
          <a:p>
            <a:pPr marL="457200" indent="-457200">
              <a:buFont typeface="Arial"/>
              <a:buChar char="•"/>
            </a:pPr>
            <a:r>
              <a:rPr lang="hr-HR" sz="2800">
                <a:solidFill>
                  <a:schemeClr val="bg1"/>
                </a:solidFill>
                <a:latin typeface="Arial"/>
                <a:cs typeface="Arial"/>
              </a:rPr>
              <a:t>Festival </a:t>
            </a:r>
            <a:r>
              <a:rPr lang="hr-HR" sz="2800" err="1">
                <a:solidFill>
                  <a:schemeClr val="bg1"/>
                </a:solidFill>
                <a:latin typeface="Arial"/>
                <a:cs typeface="Arial"/>
              </a:rPr>
              <a:t>Imbloc</a:t>
            </a:r>
            <a:r>
              <a:rPr lang="en-US" sz="2800">
                <a:solidFill>
                  <a:schemeClr val="bg1"/>
                </a:solidFill>
                <a:latin typeface="Arial"/>
                <a:cs typeface="Arial"/>
              </a:rPr>
              <a:t> </a:t>
            </a:r>
          </a:p>
        </p:txBody>
      </p:sp>
    </p:spTree>
    <p:extLst>
      <p:ext uri="{BB962C8B-B14F-4D97-AF65-F5344CB8AC3E}">
        <p14:creationId xmlns:p14="http://schemas.microsoft.com/office/powerpoint/2010/main" val="356345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49F08-532E-5DF7-9824-C8D87DF1C7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F7B08D-AC9E-7585-FC96-0808A0D8166E}"/>
              </a:ext>
            </a:extLst>
          </p:cNvPr>
          <p:cNvSpPr/>
          <p:nvPr/>
        </p:nvSpPr>
        <p:spPr>
          <a:xfrm>
            <a:off x="1036" y="-5753"/>
            <a:ext cx="1582340" cy="6864788"/>
          </a:xfrm>
          <a:prstGeom prst="rect">
            <a:avLst/>
          </a:prstGeom>
          <a:solidFill>
            <a:srgbClr val="AED1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1C21E0-C0A3-615A-6201-6BDC7C9F60EF}"/>
              </a:ext>
            </a:extLst>
          </p:cNvPr>
          <p:cNvSpPr/>
          <p:nvPr/>
        </p:nvSpPr>
        <p:spPr>
          <a:xfrm>
            <a:off x="320012" y="-5753"/>
            <a:ext cx="490826" cy="6864788"/>
          </a:xfrm>
          <a:prstGeom prst="rect">
            <a:avLst/>
          </a:prstGeom>
          <a:solidFill>
            <a:srgbClr val="92A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AB23873-63A8-F4BA-C50D-89EA8E9F90FB}"/>
              </a:ext>
            </a:extLst>
          </p:cNvPr>
          <p:cNvSpPr/>
          <p:nvPr/>
        </p:nvSpPr>
        <p:spPr>
          <a:xfrm>
            <a:off x="10943707" y="3106"/>
            <a:ext cx="1245642" cy="6855928"/>
          </a:xfrm>
          <a:prstGeom prst="rect">
            <a:avLst/>
          </a:prstGeom>
          <a:solidFill>
            <a:srgbClr val="4A5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13F2B3B-1493-19D7-003F-74B354DD6EB8}"/>
              </a:ext>
            </a:extLst>
          </p:cNvPr>
          <p:cNvSpPr/>
          <p:nvPr/>
        </p:nvSpPr>
        <p:spPr>
          <a:xfrm>
            <a:off x="685206" y="-5753"/>
            <a:ext cx="11139429" cy="6855928"/>
          </a:xfrm>
          <a:prstGeom prst="rect">
            <a:avLst/>
          </a:prstGeom>
          <a:solidFill>
            <a:srgbClr val="6B87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B17533-092D-12BE-313A-60304DBA6906}"/>
              </a:ext>
            </a:extLst>
          </p:cNvPr>
          <p:cNvSpPr txBox="1"/>
          <p:nvPr/>
        </p:nvSpPr>
        <p:spPr>
          <a:xfrm>
            <a:off x="950026" y="178130"/>
            <a:ext cx="35527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aseline="0">
                <a:solidFill>
                  <a:srgbClr val="FFFFFF"/>
                </a:solidFill>
                <a:latin typeface="Arial"/>
              </a:rPr>
              <a:t>KELTSKI BOGOVI</a:t>
            </a:r>
            <a:r>
              <a:rPr lang="en-US" sz="3200">
                <a:latin typeface="Arial"/>
                <a:ea typeface="Arial"/>
                <a:cs typeface="Arial"/>
              </a:rPr>
              <a:t>​</a:t>
            </a:r>
            <a:endParaRPr lang="en-US"/>
          </a:p>
        </p:txBody>
      </p:sp>
      <p:sp>
        <p:nvSpPr>
          <p:cNvPr id="16" name="TextBox 15">
            <a:extLst>
              <a:ext uri="{FF2B5EF4-FFF2-40B4-BE49-F238E27FC236}">
                <a16:creationId xmlns:a16="http://schemas.microsoft.com/office/drawing/2014/main" id="{8C0C4B43-2921-A280-0C36-FBEB71ECDF43}"/>
              </a:ext>
            </a:extLst>
          </p:cNvPr>
          <p:cNvSpPr txBox="1"/>
          <p:nvPr/>
        </p:nvSpPr>
        <p:spPr>
          <a:xfrm>
            <a:off x="816541" y="761195"/>
            <a:ext cx="8457541"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2800" err="1">
                <a:solidFill>
                  <a:schemeClr val="bg1"/>
                </a:solidFill>
                <a:latin typeface="Arial"/>
                <a:cs typeface="Arial"/>
              </a:rPr>
              <a:t>Dagda</a:t>
            </a:r>
            <a:r>
              <a:rPr lang="hr-HR" sz="2800">
                <a:solidFill>
                  <a:schemeClr val="bg1"/>
                </a:solidFill>
                <a:latin typeface="Arial"/>
                <a:cs typeface="Arial"/>
              </a:rPr>
              <a:t> – dobar Bog</a:t>
            </a:r>
            <a:endParaRPr lang="hr-HR">
              <a:solidFill>
                <a:schemeClr val="bg1"/>
              </a:solidFill>
            </a:endParaRPr>
          </a:p>
          <a:p>
            <a:pPr marL="457200" indent="-457200">
              <a:buFont typeface="Arial"/>
              <a:buChar char="•"/>
            </a:pPr>
            <a:r>
              <a:rPr lang="hr-HR" sz="2800">
                <a:solidFill>
                  <a:schemeClr val="bg1"/>
                </a:solidFill>
                <a:latin typeface="Arial"/>
                <a:cs typeface="Arial"/>
              </a:rPr>
              <a:t>bog plodnosti, mudrosti, </a:t>
            </a:r>
          </a:p>
          <a:p>
            <a:r>
              <a:rPr lang="hr-HR" sz="2800">
                <a:solidFill>
                  <a:schemeClr val="bg1"/>
                </a:solidFill>
                <a:latin typeface="Arial"/>
                <a:cs typeface="Arial"/>
              </a:rPr>
              <a:t>Obilježja: bačva s hranom, dvije svinje</a:t>
            </a:r>
          </a:p>
          <a:p>
            <a:pPr marL="457200" indent="-457200">
              <a:buFont typeface="Arial"/>
              <a:buChar char="•"/>
            </a:pPr>
            <a:r>
              <a:rPr lang="hr-HR" sz="2800">
                <a:solidFill>
                  <a:schemeClr val="bg1"/>
                </a:solidFill>
                <a:latin typeface="Arial"/>
                <a:cs typeface="Arial"/>
              </a:rPr>
              <a:t>jedna: živa </a:t>
            </a:r>
            <a:endParaRPr lang="hr-HR">
              <a:solidFill>
                <a:schemeClr val="bg1"/>
              </a:solidFill>
            </a:endParaRPr>
          </a:p>
          <a:p>
            <a:pPr marL="457200" indent="-457200">
              <a:buFont typeface="Arial"/>
              <a:buChar char="•"/>
            </a:pPr>
            <a:r>
              <a:rPr lang="hr-HR" sz="2800">
                <a:solidFill>
                  <a:schemeClr val="bg1"/>
                </a:solidFill>
                <a:latin typeface="Arial"/>
                <a:cs typeface="Arial"/>
              </a:rPr>
              <a:t>druga: neprestano se peče</a:t>
            </a:r>
          </a:p>
          <a:p>
            <a:pPr marL="457200" indent="-457200">
              <a:buFont typeface="Arial"/>
              <a:buChar char="•"/>
            </a:pPr>
            <a:r>
              <a:rPr lang="hr-HR" sz="2800">
                <a:solidFill>
                  <a:schemeClr val="bg1"/>
                </a:solidFill>
                <a:latin typeface="Arial"/>
                <a:cs typeface="Arial"/>
              </a:rPr>
              <a:t>palica – ima moć ubiti čovjeka </a:t>
            </a:r>
          </a:p>
          <a:p>
            <a:endParaRPr lang="en-US" sz="2800">
              <a:solidFill>
                <a:schemeClr val="bg1"/>
              </a:solidFill>
              <a:latin typeface="Arial"/>
              <a:cs typeface="Arial"/>
            </a:endParaRPr>
          </a:p>
          <a:p>
            <a:endParaRPr lang="en-US">
              <a:solidFill>
                <a:schemeClr val="bg1"/>
              </a:solidFill>
            </a:endParaRPr>
          </a:p>
        </p:txBody>
      </p:sp>
      <p:sp>
        <p:nvSpPr>
          <p:cNvPr id="10" name="TextBox 9">
            <a:extLst>
              <a:ext uri="{FF2B5EF4-FFF2-40B4-BE49-F238E27FC236}">
                <a16:creationId xmlns:a16="http://schemas.microsoft.com/office/drawing/2014/main" id="{BF6F7A3C-90CD-6A87-4F49-933F5AC2FD84}"/>
              </a:ext>
            </a:extLst>
          </p:cNvPr>
          <p:cNvSpPr txBox="1"/>
          <p:nvPr/>
        </p:nvSpPr>
        <p:spPr>
          <a:xfrm>
            <a:off x="814344" y="3429000"/>
            <a:ext cx="735141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err="1">
                <a:solidFill>
                  <a:schemeClr val="bg1"/>
                </a:solidFill>
                <a:latin typeface="Arial"/>
                <a:cs typeface="Arial"/>
              </a:rPr>
              <a:t>Eriu</a:t>
            </a:r>
            <a:endParaRPr lang="en-US" sz="2800">
              <a:solidFill>
                <a:schemeClr val="bg1"/>
              </a:solidFill>
              <a:latin typeface="Arial"/>
              <a:cs typeface="Arial"/>
            </a:endParaRPr>
          </a:p>
          <a:p>
            <a:pPr marL="457200" indent="-457200">
              <a:buFont typeface="Arial"/>
              <a:buChar char="•"/>
            </a:pPr>
            <a:r>
              <a:rPr lang="hr-HR" sz="2800">
                <a:solidFill>
                  <a:schemeClr val="bg1"/>
                </a:solidFill>
                <a:latin typeface="Arial"/>
                <a:cs typeface="Arial"/>
              </a:rPr>
              <a:t>predstavljena kao božica Irske</a:t>
            </a:r>
          </a:p>
          <a:p>
            <a:pPr marL="457200" indent="-457200">
              <a:buFont typeface="Arial"/>
              <a:buChar char="•"/>
            </a:pPr>
            <a:r>
              <a:rPr lang="hr-HR" sz="2800" err="1">
                <a:solidFill>
                  <a:schemeClr val="bg1"/>
                </a:solidFill>
                <a:latin typeface="Arial"/>
                <a:cs typeface="Arial"/>
              </a:rPr>
              <a:t>matronska</a:t>
            </a:r>
            <a:r>
              <a:rPr lang="hr-HR" sz="2800">
                <a:solidFill>
                  <a:schemeClr val="bg1"/>
                </a:solidFill>
                <a:latin typeface="Arial"/>
                <a:cs typeface="Arial"/>
              </a:rPr>
              <a:t> figura povezana s obiljem zemlje</a:t>
            </a:r>
          </a:p>
          <a:p>
            <a:pPr marL="457200" indent="-457200">
              <a:buFont typeface="Arial"/>
              <a:buChar char="•"/>
            </a:pPr>
            <a:r>
              <a:rPr lang="hr-HR" sz="2800">
                <a:solidFill>
                  <a:schemeClr val="bg1"/>
                </a:solidFill>
                <a:latin typeface="Arial"/>
                <a:cs typeface="Arial"/>
              </a:rPr>
              <a:t>prikazana kao personifikacija Irske</a:t>
            </a:r>
          </a:p>
          <a:p>
            <a:pPr marL="457200" indent="-457200">
              <a:buFont typeface="Arial"/>
              <a:buChar char="•"/>
            </a:pPr>
            <a:r>
              <a:rPr lang="hr-HR" sz="2800" err="1">
                <a:solidFill>
                  <a:schemeClr val="bg1"/>
                </a:solidFill>
                <a:latin typeface="Arial"/>
                <a:cs typeface="Arial"/>
              </a:rPr>
              <a:t>Éire</a:t>
            </a:r>
            <a:r>
              <a:rPr lang="hr-HR" sz="2800">
                <a:solidFill>
                  <a:schemeClr val="bg1"/>
                </a:solidFill>
                <a:latin typeface="Arial"/>
                <a:cs typeface="Arial"/>
              </a:rPr>
              <a:t> - moderna irska riječ za Irsku</a:t>
            </a:r>
            <a:r>
              <a:rPr lang="hr-HR" sz="2800">
                <a:latin typeface="Arial"/>
                <a:cs typeface="Arial"/>
              </a:rPr>
              <a:t> </a:t>
            </a:r>
          </a:p>
          <a:p>
            <a:endParaRPr lang="en-US" sz="2800">
              <a:solidFill>
                <a:srgbClr val="FFFFFF"/>
              </a:solidFill>
              <a:latin typeface="Arial"/>
              <a:cs typeface="Arial"/>
            </a:endParaRPr>
          </a:p>
        </p:txBody>
      </p:sp>
      <p:pic>
        <p:nvPicPr>
          <p:cNvPr id="13" name="Picture 12" descr="A person with long hair and a beard holding a pot&#10;&#10;AI-generated content may be incorrect.">
            <a:extLst>
              <a:ext uri="{FF2B5EF4-FFF2-40B4-BE49-F238E27FC236}">
                <a16:creationId xmlns:a16="http://schemas.microsoft.com/office/drawing/2014/main" id="{0F17F1E6-A3E8-1556-FB46-1DFB0BFE2752}"/>
              </a:ext>
            </a:extLst>
          </p:cNvPr>
          <p:cNvPicPr>
            <a:picLocks noChangeAspect="1"/>
          </p:cNvPicPr>
          <p:nvPr/>
        </p:nvPicPr>
        <p:blipFill>
          <a:blip r:embed="rId2"/>
          <a:stretch>
            <a:fillRect/>
          </a:stretch>
        </p:blipFill>
        <p:spPr>
          <a:xfrm>
            <a:off x="6930144" y="5884"/>
            <a:ext cx="2658638" cy="4158344"/>
          </a:xfrm>
          <a:prstGeom prst="rect">
            <a:avLst/>
          </a:prstGeom>
          <a:ln>
            <a:solidFill>
              <a:srgbClr val="40352F"/>
            </a:solidFill>
          </a:ln>
        </p:spPr>
      </p:pic>
      <p:pic>
        <p:nvPicPr>
          <p:cNvPr id="15" name="Picture 14" descr="A painting of a person in a dress with a bird and a bear&#10;&#10;AI-generated content may be incorrect.">
            <a:extLst>
              <a:ext uri="{FF2B5EF4-FFF2-40B4-BE49-F238E27FC236}">
                <a16:creationId xmlns:a16="http://schemas.microsoft.com/office/drawing/2014/main" id="{BE0B3E35-17C8-8F5E-C474-D2EF56F3D534}"/>
              </a:ext>
            </a:extLst>
          </p:cNvPr>
          <p:cNvPicPr>
            <a:picLocks noChangeAspect="1"/>
          </p:cNvPicPr>
          <p:nvPr/>
        </p:nvPicPr>
        <p:blipFill>
          <a:blip r:embed="rId3"/>
          <a:stretch>
            <a:fillRect/>
          </a:stretch>
        </p:blipFill>
        <p:spPr>
          <a:xfrm>
            <a:off x="9165796" y="2769972"/>
            <a:ext cx="2644003" cy="4077731"/>
          </a:xfrm>
          <a:prstGeom prst="rect">
            <a:avLst/>
          </a:prstGeom>
          <a:ln>
            <a:solidFill>
              <a:srgbClr val="40352F"/>
            </a:solidFill>
          </a:ln>
        </p:spPr>
      </p:pic>
    </p:spTree>
    <p:extLst>
      <p:ext uri="{BB962C8B-B14F-4D97-AF65-F5344CB8AC3E}">
        <p14:creationId xmlns:p14="http://schemas.microsoft.com/office/powerpoint/2010/main" val="2946506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436D2-9E9B-1E15-6A51-DC8DEFE0F9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365148-7078-956E-2C1D-1DD456287590}"/>
              </a:ext>
            </a:extLst>
          </p:cNvPr>
          <p:cNvSpPr/>
          <p:nvPr/>
        </p:nvSpPr>
        <p:spPr>
          <a:xfrm>
            <a:off x="1036" y="-5753"/>
            <a:ext cx="1582340" cy="6864788"/>
          </a:xfrm>
          <a:prstGeom prst="rect">
            <a:avLst/>
          </a:prstGeom>
          <a:solidFill>
            <a:srgbClr val="AED1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AC577FF-3482-C0E3-AD22-F19D891E80EC}"/>
              </a:ext>
            </a:extLst>
          </p:cNvPr>
          <p:cNvSpPr/>
          <p:nvPr/>
        </p:nvSpPr>
        <p:spPr>
          <a:xfrm>
            <a:off x="10943707" y="3106"/>
            <a:ext cx="1245642" cy="6855928"/>
          </a:xfrm>
          <a:prstGeom prst="rect">
            <a:avLst/>
          </a:prstGeom>
          <a:solidFill>
            <a:srgbClr val="4A5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AFE1B6-3578-8C45-DC88-06DACEB3A69F}"/>
              </a:ext>
            </a:extLst>
          </p:cNvPr>
          <p:cNvSpPr/>
          <p:nvPr/>
        </p:nvSpPr>
        <p:spPr>
          <a:xfrm>
            <a:off x="10943708" y="3107"/>
            <a:ext cx="900084" cy="6855928"/>
          </a:xfrm>
          <a:prstGeom prst="rect">
            <a:avLst/>
          </a:prstGeom>
          <a:solidFill>
            <a:srgbClr val="6B87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074773-EFD1-2AE5-CF42-638CB14D45A3}"/>
              </a:ext>
            </a:extLst>
          </p:cNvPr>
          <p:cNvSpPr/>
          <p:nvPr/>
        </p:nvSpPr>
        <p:spPr>
          <a:xfrm>
            <a:off x="452919" y="3107"/>
            <a:ext cx="10949287" cy="6855928"/>
          </a:xfrm>
          <a:prstGeom prst="rect">
            <a:avLst/>
          </a:prstGeom>
          <a:solidFill>
            <a:srgbClr val="92A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75FF88-CA21-E0DE-8BE1-3D3A34E92E19}"/>
              </a:ext>
            </a:extLst>
          </p:cNvPr>
          <p:cNvSpPr txBox="1"/>
          <p:nvPr/>
        </p:nvSpPr>
        <p:spPr>
          <a:xfrm>
            <a:off x="789641" y="316675"/>
            <a:ext cx="35823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aseline="0">
                <a:solidFill>
                  <a:srgbClr val="FFFFFF"/>
                </a:solidFill>
                <a:latin typeface="Arial"/>
              </a:rPr>
              <a:t>KELTSKI BOGOVI</a:t>
            </a:r>
            <a:r>
              <a:rPr lang="en-US" sz="3200" baseline="0">
                <a:latin typeface="Arial"/>
              </a:rPr>
              <a:t>​</a:t>
            </a:r>
            <a:endParaRPr lang="en-US"/>
          </a:p>
        </p:txBody>
      </p:sp>
      <p:sp>
        <p:nvSpPr>
          <p:cNvPr id="2" name="TextBox 1">
            <a:extLst>
              <a:ext uri="{FF2B5EF4-FFF2-40B4-BE49-F238E27FC236}">
                <a16:creationId xmlns:a16="http://schemas.microsoft.com/office/drawing/2014/main" id="{7A8459AC-98E2-44FD-78F9-783CC305F2BC}"/>
              </a:ext>
            </a:extLst>
          </p:cNvPr>
          <p:cNvSpPr txBox="1"/>
          <p:nvPr/>
        </p:nvSpPr>
        <p:spPr>
          <a:xfrm>
            <a:off x="587681" y="908368"/>
            <a:ext cx="575000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2800" err="1">
                <a:solidFill>
                  <a:schemeClr val="bg1"/>
                </a:solidFill>
                <a:latin typeface="Arial"/>
                <a:cs typeface="Arial"/>
              </a:rPr>
              <a:t>Lugh</a:t>
            </a:r>
            <a:r>
              <a:rPr lang="hr-HR" sz="2800">
                <a:solidFill>
                  <a:schemeClr val="bg1"/>
                </a:solidFill>
                <a:latin typeface="Arial"/>
                <a:cs typeface="Arial"/>
              </a:rPr>
              <a:t> </a:t>
            </a:r>
          </a:p>
          <a:p>
            <a:pPr marL="457200" indent="-457200">
              <a:buFont typeface="Arial"/>
              <a:buChar char="•"/>
            </a:pPr>
            <a:r>
              <a:rPr lang="hr-HR" sz="2800">
                <a:solidFill>
                  <a:schemeClr val="bg1"/>
                </a:solidFill>
                <a:latin typeface="Arial"/>
                <a:cs typeface="Arial"/>
              </a:rPr>
              <a:t>Bog svjetlosti, sunca, rata, ljepote...</a:t>
            </a:r>
          </a:p>
          <a:p>
            <a:r>
              <a:rPr lang="hr-HR" sz="2800">
                <a:solidFill>
                  <a:schemeClr val="bg1"/>
                </a:solidFill>
                <a:latin typeface="Arial"/>
                <a:cs typeface="Arial"/>
              </a:rPr>
              <a:t>Obilježja - vojna moć</a:t>
            </a:r>
          </a:p>
          <a:p>
            <a:pPr marL="457200" indent="-457200">
              <a:buFont typeface="Arial"/>
              <a:buChar char="•"/>
            </a:pPr>
            <a:r>
              <a:rPr lang="hr-HR" sz="2800">
                <a:solidFill>
                  <a:schemeClr val="bg1"/>
                </a:solidFill>
                <a:latin typeface="Arial"/>
                <a:cs typeface="Arial"/>
              </a:rPr>
              <a:t>Snažni ratnik - ne izgubi ni jednu bitku</a:t>
            </a:r>
          </a:p>
          <a:p>
            <a:pPr marL="457200" indent="-457200">
              <a:buFont typeface="Arial"/>
              <a:buChar char="•"/>
            </a:pPr>
            <a:r>
              <a:rPr lang="hr-HR" sz="2800">
                <a:solidFill>
                  <a:schemeClr val="bg1"/>
                </a:solidFill>
                <a:latin typeface="Arial"/>
                <a:cs typeface="Arial"/>
              </a:rPr>
              <a:t>Imao koplje koje je uvijek pogađalo metu</a:t>
            </a:r>
          </a:p>
          <a:p>
            <a:pPr marL="457200" indent="-457200">
              <a:buFont typeface="Arial"/>
              <a:buChar char="•"/>
            </a:pPr>
            <a:endParaRPr lang="hr-HR" sz="2800">
              <a:solidFill>
                <a:schemeClr val="bg1"/>
              </a:solidFill>
              <a:latin typeface="Arial"/>
              <a:cs typeface="Arial"/>
            </a:endParaRPr>
          </a:p>
          <a:p>
            <a:pPr marL="457200" indent="-457200">
              <a:buFont typeface="Arial"/>
              <a:buChar char="•"/>
            </a:pPr>
            <a:endParaRPr lang="hr-HR" sz="2800">
              <a:solidFill>
                <a:schemeClr val="bg1"/>
              </a:solidFill>
              <a:latin typeface="Arial"/>
              <a:cs typeface="Arial"/>
            </a:endParaRPr>
          </a:p>
          <a:p>
            <a:endParaRPr lang="hr-HR" sz="2800">
              <a:solidFill>
                <a:schemeClr val="bg1"/>
              </a:solidFill>
              <a:latin typeface="Arial"/>
              <a:cs typeface="Arial"/>
            </a:endParaRPr>
          </a:p>
        </p:txBody>
      </p:sp>
      <p:pic>
        <p:nvPicPr>
          <p:cNvPr id="8" name="Picture 7" descr="A person holding a sword and shield&#10;&#10;AI-generated content may be incorrect.">
            <a:extLst>
              <a:ext uri="{FF2B5EF4-FFF2-40B4-BE49-F238E27FC236}">
                <a16:creationId xmlns:a16="http://schemas.microsoft.com/office/drawing/2014/main" id="{5443725B-2E2A-EECE-EA44-D18111988DA3}"/>
              </a:ext>
            </a:extLst>
          </p:cNvPr>
          <p:cNvPicPr>
            <a:picLocks noChangeAspect="1"/>
          </p:cNvPicPr>
          <p:nvPr/>
        </p:nvPicPr>
        <p:blipFill>
          <a:blip r:embed="rId2"/>
          <a:stretch>
            <a:fillRect/>
          </a:stretch>
        </p:blipFill>
        <p:spPr>
          <a:xfrm>
            <a:off x="6339387" y="-401"/>
            <a:ext cx="2591315" cy="4232190"/>
          </a:xfrm>
          <a:prstGeom prst="rect">
            <a:avLst/>
          </a:prstGeom>
          <a:ln>
            <a:solidFill>
              <a:srgbClr val="40352F"/>
            </a:solidFill>
          </a:ln>
        </p:spPr>
      </p:pic>
      <p:pic>
        <p:nvPicPr>
          <p:cNvPr id="10" name="Picture 9" descr="A painting of a person riding a horse&#10;&#10;AI-generated content may be incorrect.">
            <a:extLst>
              <a:ext uri="{FF2B5EF4-FFF2-40B4-BE49-F238E27FC236}">
                <a16:creationId xmlns:a16="http://schemas.microsoft.com/office/drawing/2014/main" id="{635A5AF9-8904-44E9-F5F6-E9DFE730D5C3}"/>
              </a:ext>
            </a:extLst>
          </p:cNvPr>
          <p:cNvPicPr>
            <a:picLocks noChangeAspect="1"/>
          </p:cNvPicPr>
          <p:nvPr/>
        </p:nvPicPr>
        <p:blipFill>
          <a:blip r:embed="rId3"/>
          <a:srcRect l="2734" t="2158" r="4798" b="1909"/>
          <a:stretch/>
        </p:blipFill>
        <p:spPr>
          <a:xfrm>
            <a:off x="8819747" y="2507538"/>
            <a:ext cx="2581173" cy="4356390"/>
          </a:xfrm>
          <a:prstGeom prst="rect">
            <a:avLst/>
          </a:prstGeom>
          <a:ln>
            <a:solidFill>
              <a:srgbClr val="40352F"/>
            </a:solidFill>
          </a:ln>
        </p:spPr>
      </p:pic>
      <p:sp>
        <p:nvSpPr>
          <p:cNvPr id="11" name="TextBox 10">
            <a:extLst>
              <a:ext uri="{FF2B5EF4-FFF2-40B4-BE49-F238E27FC236}">
                <a16:creationId xmlns:a16="http://schemas.microsoft.com/office/drawing/2014/main" id="{0F743016-04D3-F700-DE90-F4436ACC5F5C}"/>
              </a:ext>
            </a:extLst>
          </p:cNvPr>
          <p:cNvSpPr txBox="1"/>
          <p:nvPr/>
        </p:nvSpPr>
        <p:spPr>
          <a:xfrm>
            <a:off x="585704" y="4573407"/>
            <a:ext cx="890098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2800" err="1">
                <a:solidFill>
                  <a:schemeClr val="bg1"/>
                </a:solidFill>
              </a:rPr>
              <a:t>Epona</a:t>
            </a:r>
            <a:r>
              <a:rPr lang="hr-HR" sz="2800">
                <a:solidFill>
                  <a:schemeClr val="bg1"/>
                </a:solidFill>
              </a:rPr>
              <a:t> </a:t>
            </a:r>
          </a:p>
          <a:p>
            <a:pPr marL="457200" indent="-457200">
              <a:buFont typeface="Arial"/>
              <a:buChar char="•"/>
            </a:pPr>
            <a:r>
              <a:rPr lang="hr-HR" sz="2800">
                <a:solidFill>
                  <a:schemeClr val="bg1"/>
                </a:solidFill>
              </a:rPr>
              <a:t>Božica konja, putovanja, zaštite...</a:t>
            </a:r>
          </a:p>
          <a:p>
            <a:r>
              <a:rPr lang="hr-HR" sz="2800">
                <a:solidFill>
                  <a:schemeClr val="bg1"/>
                </a:solidFill>
              </a:rPr>
              <a:t>Obilježja - </a:t>
            </a:r>
            <a:r>
              <a:rPr lang="hr-HR" sz="2800" err="1">
                <a:solidFill>
                  <a:schemeClr val="bg1"/>
                </a:solidFill>
              </a:rPr>
              <a:t>Epona</a:t>
            </a:r>
            <a:r>
              <a:rPr lang="hr-HR" sz="2800">
                <a:solidFill>
                  <a:schemeClr val="bg1"/>
                </a:solidFill>
              </a:rPr>
              <a:t> (epos) - konj</a:t>
            </a:r>
          </a:p>
          <a:p>
            <a:pPr marL="457200" indent="-457200">
              <a:buFont typeface="Arial"/>
              <a:buChar char="•"/>
            </a:pPr>
            <a:r>
              <a:rPr lang="hr-HR" sz="2800">
                <a:solidFill>
                  <a:schemeClr val="bg1"/>
                </a:solidFill>
              </a:rPr>
              <a:t>Zaštitnica trgovca I putnika – putovali jašući konje</a:t>
            </a:r>
          </a:p>
        </p:txBody>
      </p:sp>
    </p:spTree>
    <p:extLst>
      <p:ext uri="{BB962C8B-B14F-4D97-AF65-F5344CB8AC3E}">
        <p14:creationId xmlns:p14="http://schemas.microsoft.com/office/powerpoint/2010/main" val="2736126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40818-F85A-9A52-325E-1BE8A365BDB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022F09C-D292-49E2-CFA8-B45927FE9439}"/>
              </a:ext>
            </a:extLst>
          </p:cNvPr>
          <p:cNvSpPr/>
          <p:nvPr/>
        </p:nvSpPr>
        <p:spPr>
          <a:xfrm>
            <a:off x="10943707" y="3106"/>
            <a:ext cx="1245642" cy="6855928"/>
          </a:xfrm>
          <a:prstGeom prst="rect">
            <a:avLst/>
          </a:prstGeom>
          <a:solidFill>
            <a:srgbClr val="4A5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7EBC722-9784-ADA4-4C24-75BE1AB8C76B}"/>
              </a:ext>
            </a:extLst>
          </p:cNvPr>
          <p:cNvSpPr/>
          <p:nvPr/>
        </p:nvSpPr>
        <p:spPr>
          <a:xfrm>
            <a:off x="10943708" y="3107"/>
            <a:ext cx="900084" cy="6855928"/>
          </a:xfrm>
          <a:prstGeom prst="rect">
            <a:avLst/>
          </a:prstGeom>
          <a:solidFill>
            <a:srgbClr val="6B87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3E88ED6-9D5D-0BAF-78E6-FCF0FA1455E5}"/>
              </a:ext>
            </a:extLst>
          </p:cNvPr>
          <p:cNvSpPr/>
          <p:nvPr/>
        </p:nvSpPr>
        <p:spPr>
          <a:xfrm>
            <a:off x="10624732" y="3107"/>
            <a:ext cx="767177" cy="6855928"/>
          </a:xfrm>
          <a:prstGeom prst="rect">
            <a:avLst/>
          </a:prstGeom>
          <a:solidFill>
            <a:srgbClr val="92A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3B8E61-5EC1-1CAD-782B-598483B40F6F}"/>
              </a:ext>
            </a:extLst>
          </p:cNvPr>
          <p:cNvSpPr/>
          <p:nvPr/>
        </p:nvSpPr>
        <p:spPr>
          <a:xfrm>
            <a:off x="1036" y="3107"/>
            <a:ext cx="10931326" cy="6855928"/>
          </a:xfrm>
          <a:prstGeom prst="rect">
            <a:avLst/>
          </a:prstGeom>
          <a:solidFill>
            <a:srgbClr val="AED1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884C86-F187-7568-DBCE-57FAF26545A7}"/>
              </a:ext>
            </a:extLst>
          </p:cNvPr>
          <p:cNvSpPr txBox="1"/>
          <p:nvPr/>
        </p:nvSpPr>
        <p:spPr>
          <a:xfrm>
            <a:off x="2575" y="2148"/>
            <a:ext cx="373428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Arial"/>
                <a:cs typeface="Arial"/>
              </a:rPr>
              <a:t>KELTSKI BOGOVI</a:t>
            </a:r>
            <a:r>
              <a:rPr lang="en-US" sz="3200">
                <a:latin typeface="Arial"/>
                <a:cs typeface="Arial"/>
              </a:rPr>
              <a:t> </a:t>
            </a:r>
          </a:p>
          <a:p>
            <a:pPr algn="l"/>
            <a:endParaRPr lang="en-US"/>
          </a:p>
        </p:txBody>
      </p:sp>
      <p:sp>
        <p:nvSpPr>
          <p:cNvPr id="2" name="TextBox 1">
            <a:extLst>
              <a:ext uri="{FF2B5EF4-FFF2-40B4-BE49-F238E27FC236}">
                <a16:creationId xmlns:a16="http://schemas.microsoft.com/office/drawing/2014/main" id="{03356E59-445E-0AB9-9D3C-C17DE251D6A6}"/>
              </a:ext>
            </a:extLst>
          </p:cNvPr>
          <p:cNvSpPr txBox="1"/>
          <p:nvPr/>
        </p:nvSpPr>
        <p:spPr>
          <a:xfrm>
            <a:off x="14" y="824720"/>
            <a:ext cx="677067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2800" err="1">
                <a:solidFill>
                  <a:schemeClr val="bg1"/>
                </a:solidFill>
                <a:latin typeface="Arial"/>
                <a:cs typeface="Arial"/>
              </a:rPr>
              <a:t>Cernunnos</a:t>
            </a:r>
            <a:endParaRPr lang="hr-HR" sz="2800">
              <a:solidFill>
                <a:schemeClr val="bg1"/>
              </a:solidFill>
              <a:latin typeface="Arial"/>
              <a:cs typeface="Arial"/>
            </a:endParaRPr>
          </a:p>
          <a:p>
            <a:pPr marL="457200" indent="-457200">
              <a:buFont typeface="Arial"/>
              <a:buChar char="•"/>
            </a:pPr>
            <a:r>
              <a:rPr lang="hr-HR" sz="2800">
                <a:solidFill>
                  <a:schemeClr val="bg1"/>
                </a:solidFill>
                <a:latin typeface="Arial"/>
                <a:cs typeface="Arial"/>
              </a:rPr>
              <a:t>bog žita, plodnosti i životinja</a:t>
            </a:r>
          </a:p>
          <a:p>
            <a:pPr marL="457200" indent="-457200">
              <a:buFont typeface="Arial"/>
              <a:buChar char="•"/>
            </a:pPr>
            <a:r>
              <a:rPr lang="hr-HR" sz="2800">
                <a:solidFill>
                  <a:schemeClr val="bg1"/>
                </a:solidFill>
                <a:latin typeface="Arial"/>
                <a:cs typeface="Arial"/>
              </a:rPr>
              <a:t>zaštitnik šume</a:t>
            </a:r>
          </a:p>
          <a:p>
            <a:pPr marL="457200" indent="-457200">
              <a:buFont typeface="Arial"/>
              <a:buChar char="•"/>
            </a:pPr>
            <a:r>
              <a:rPr lang="hr-HR" sz="2800">
                <a:solidFill>
                  <a:schemeClr val="bg1"/>
                </a:solidFill>
                <a:latin typeface="Arial"/>
                <a:cs typeface="Arial"/>
              </a:rPr>
              <a:t>smatrao se tvorcem i zaštitnikom života</a:t>
            </a:r>
          </a:p>
          <a:p>
            <a:pPr marL="457200" indent="-457200">
              <a:buFont typeface="Arial"/>
              <a:buChar char="•"/>
            </a:pPr>
            <a:r>
              <a:rPr lang="hr-HR" sz="2800">
                <a:solidFill>
                  <a:schemeClr val="bg1"/>
                </a:solidFill>
                <a:latin typeface="Arial"/>
                <a:cs typeface="Arial"/>
              </a:rPr>
              <a:t>prikazan s rogovima i u sjedećem položaju</a:t>
            </a:r>
          </a:p>
        </p:txBody>
      </p:sp>
      <p:sp>
        <p:nvSpPr>
          <p:cNvPr id="9" name="TextBox 8">
            <a:extLst>
              <a:ext uri="{FF2B5EF4-FFF2-40B4-BE49-F238E27FC236}">
                <a16:creationId xmlns:a16="http://schemas.microsoft.com/office/drawing/2014/main" id="{751EE5B7-0780-3891-21C8-FE356B040C1B}"/>
              </a:ext>
            </a:extLst>
          </p:cNvPr>
          <p:cNvSpPr txBox="1"/>
          <p:nvPr/>
        </p:nvSpPr>
        <p:spPr>
          <a:xfrm>
            <a:off x="0" y="3932709"/>
            <a:ext cx="684741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sz="2800" err="1">
                <a:solidFill>
                  <a:schemeClr val="bg1"/>
                </a:solidFill>
                <a:latin typeface="Arial"/>
                <a:cs typeface="Arial"/>
              </a:rPr>
              <a:t>Morrigan</a:t>
            </a:r>
            <a:endParaRPr lang="hr-HR" sz="2800">
              <a:solidFill>
                <a:schemeClr val="bg1"/>
              </a:solidFill>
              <a:latin typeface="Arial"/>
              <a:cs typeface="Arial"/>
            </a:endParaRPr>
          </a:p>
          <a:p>
            <a:pPr marL="457200" indent="-457200">
              <a:buFont typeface="Arial"/>
              <a:buChar char="•"/>
            </a:pPr>
            <a:r>
              <a:rPr lang="hr-HR" sz="2800">
                <a:solidFill>
                  <a:schemeClr val="bg1"/>
                </a:solidFill>
                <a:latin typeface="Arial"/>
                <a:cs typeface="Arial"/>
              </a:rPr>
              <a:t>trostruka božica rata, smrti i života</a:t>
            </a:r>
          </a:p>
          <a:p>
            <a:pPr marL="457200" indent="-457200">
              <a:buFont typeface="Arial"/>
              <a:buChar char="•"/>
            </a:pPr>
            <a:r>
              <a:rPr lang="hr-HR" sz="2800">
                <a:solidFill>
                  <a:schemeClr val="bg1"/>
                </a:solidFill>
                <a:latin typeface="Arial"/>
                <a:cs typeface="Arial"/>
              </a:rPr>
              <a:t>čine je </a:t>
            </a:r>
            <a:r>
              <a:rPr lang="hr-HR" sz="2800" err="1">
                <a:solidFill>
                  <a:schemeClr val="bg1"/>
                </a:solidFill>
                <a:latin typeface="Arial"/>
                <a:cs typeface="Arial"/>
              </a:rPr>
              <a:t>Nemain</a:t>
            </a:r>
            <a:r>
              <a:rPr lang="hr-HR" sz="2800">
                <a:solidFill>
                  <a:schemeClr val="bg1"/>
                </a:solidFill>
                <a:latin typeface="Arial"/>
                <a:cs typeface="Arial"/>
              </a:rPr>
              <a:t>, Macha, </a:t>
            </a:r>
            <a:r>
              <a:rPr lang="hr-HR" sz="2800" err="1">
                <a:solidFill>
                  <a:schemeClr val="bg1"/>
                </a:solidFill>
                <a:latin typeface="Arial"/>
                <a:cs typeface="Arial"/>
              </a:rPr>
              <a:t>Babd</a:t>
            </a:r>
            <a:endParaRPr lang="hr-HR" sz="2800">
              <a:solidFill>
                <a:schemeClr val="bg1"/>
              </a:solidFill>
              <a:latin typeface="Arial"/>
              <a:cs typeface="Arial"/>
            </a:endParaRPr>
          </a:p>
          <a:p>
            <a:pPr marL="457200" indent="-457200">
              <a:buFont typeface="Arial"/>
              <a:buChar char="•"/>
            </a:pPr>
            <a:r>
              <a:rPr lang="hr-HR" sz="2800">
                <a:solidFill>
                  <a:schemeClr val="bg1"/>
                </a:solidFill>
                <a:latin typeface="Arial"/>
                <a:cs typeface="Arial"/>
              </a:rPr>
              <a:t>simbolika – vrana, gavran, magla i krv</a:t>
            </a:r>
          </a:p>
          <a:p>
            <a:pPr marL="457200" indent="-457200">
              <a:buFont typeface="Arial"/>
              <a:buChar char="•"/>
            </a:pPr>
            <a:r>
              <a:rPr lang="hr-HR" sz="2800">
                <a:solidFill>
                  <a:schemeClr val="bg1"/>
                </a:solidFill>
                <a:latin typeface="Arial"/>
                <a:cs typeface="Arial"/>
              </a:rPr>
              <a:t>može se preobraziti u vranu</a:t>
            </a:r>
          </a:p>
          <a:p>
            <a:endParaRPr lang="hr-HR" sz="2800">
              <a:solidFill>
                <a:schemeClr val="bg1"/>
              </a:solidFill>
              <a:latin typeface="Arial"/>
              <a:cs typeface="Arial"/>
            </a:endParaRPr>
          </a:p>
          <a:p>
            <a:pPr marL="457200" indent="-457200">
              <a:buFont typeface="Arial"/>
              <a:buChar char="•"/>
            </a:pPr>
            <a:endParaRPr lang="en-US" sz="2800">
              <a:solidFill>
                <a:schemeClr val="bg1"/>
              </a:solidFill>
              <a:latin typeface="Arial"/>
              <a:cs typeface="Arial"/>
            </a:endParaRPr>
          </a:p>
        </p:txBody>
      </p:sp>
      <p:pic>
        <p:nvPicPr>
          <p:cNvPr id="14" name="Picture 13" descr="A person with antlers and a wolf&#10;&#10;AI-generated content may be incorrect.">
            <a:extLst>
              <a:ext uri="{FF2B5EF4-FFF2-40B4-BE49-F238E27FC236}">
                <a16:creationId xmlns:a16="http://schemas.microsoft.com/office/drawing/2014/main" id="{3CB40619-D9B4-81DF-CCC0-B2E8B71D5CC9}"/>
              </a:ext>
            </a:extLst>
          </p:cNvPr>
          <p:cNvPicPr>
            <a:picLocks noChangeAspect="1"/>
          </p:cNvPicPr>
          <p:nvPr/>
        </p:nvPicPr>
        <p:blipFill>
          <a:blip r:embed="rId2"/>
          <a:srcRect l="3042" t="279" r="2661" b="274"/>
          <a:stretch/>
        </p:blipFill>
        <p:spPr>
          <a:xfrm>
            <a:off x="5918436" y="15813"/>
            <a:ext cx="2550959" cy="3911922"/>
          </a:xfrm>
          <a:prstGeom prst="rect">
            <a:avLst/>
          </a:prstGeom>
          <a:ln>
            <a:solidFill>
              <a:srgbClr val="40352F"/>
            </a:solidFill>
          </a:ln>
        </p:spPr>
      </p:pic>
      <p:pic>
        <p:nvPicPr>
          <p:cNvPr id="12" name="Picture 11" descr="A person with black wings and a black dress&#10;&#10;AI-generated content may be incorrect.">
            <a:extLst>
              <a:ext uri="{FF2B5EF4-FFF2-40B4-BE49-F238E27FC236}">
                <a16:creationId xmlns:a16="http://schemas.microsoft.com/office/drawing/2014/main" id="{9789F34C-B03E-1A8A-ABC9-8B7A5DABDAB9}"/>
              </a:ext>
            </a:extLst>
          </p:cNvPr>
          <p:cNvPicPr>
            <a:picLocks noChangeAspect="1"/>
          </p:cNvPicPr>
          <p:nvPr/>
        </p:nvPicPr>
        <p:blipFill>
          <a:blip r:embed="rId3"/>
          <a:stretch>
            <a:fillRect/>
          </a:stretch>
        </p:blipFill>
        <p:spPr>
          <a:xfrm>
            <a:off x="8190890" y="2382804"/>
            <a:ext cx="2743285" cy="4474379"/>
          </a:xfrm>
          <a:prstGeom prst="rect">
            <a:avLst/>
          </a:prstGeom>
          <a:ln>
            <a:solidFill>
              <a:srgbClr val="40352F"/>
            </a:solidFill>
          </a:ln>
        </p:spPr>
      </p:pic>
    </p:spTree>
    <p:extLst>
      <p:ext uri="{BB962C8B-B14F-4D97-AF65-F5344CB8AC3E}">
        <p14:creationId xmlns:p14="http://schemas.microsoft.com/office/powerpoint/2010/main" val="563761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87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58B1-24DB-8839-577B-CC84FD1F3BBB}"/>
              </a:ext>
            </a:extLst>
          </p:cNvPr>
          <p:cNvSpPr>
            <a:spLocks noGrp="1"/>
          </p:cNvSpPr>
          <p:nvPr>
            <p:ph type="title"/>
          </p:nvPr>
        </p:nvSpPr>
        <p:spPr>
          <a:xfrm>
            <a:off x="273839" y="144270"/>
            <a:ext cx="6623222" cy="800401"/>
          </a:xfrm>
        </p:spPr>
        <p:txBody>
          <a:bodyPr>
            <a:normAutofit/>
          </a:bodyPr>
          <a:lstStyle/>
          <a:p>
            <a:r>
              <a:rPr lang="en-US" sz="3200">
                <a:solidFill>
                  <a:schemeClr val="bg1"/>
                </a:solidFill>
                <a:latin typeface="Arial"/>
                <a:ea typeface="Calibri"/>
                <a:cs typeface="Arial"/>
              </a:rPr>
              <a:t>UTJECAJ MITOLOGIJE:</a:t>
            </a:r>
          </a:p>
        </p:txBody>
      </p:sp>
      <p:sp>
        <p:nvSpPr>
          <p:cNvPr id="3" name="Content Placeholder 2">
            <a:extLst>
              <a:ext uri="{FF2B5EF4-FFF2-40B4-BE49-F238E27FC236}">
                <a16:creationId xmlns:a16="http://schemas.microsoft.com/office/drawing/2014/main" id="{81558C1C-BBF6-A872-60BB-C309604E300F}"/>
              </a:ext>
            </a:extLst>
          </p:cNvPr>
          <p:cNvSpPr>
            <a:spLocks noGrp="1"/>
          </p:cNvSpPr>
          <p:nvPr>
            <p:ph idx="1"/>
          </p:nvPr>
        </p:nvSpPr>
        <p:spPr>
          <a:xfrm>
            <a:off x="269428" y="943087"/>
            <a:ext cx="7036584" cy="5782662"/>
          </a:xfrm>
        </p:spPr>
        <p:txBody>
          <a:bodyPr vert="horz" lIns="91440" tIns="45720" rIns="91440" bIns="45720" rtlCol="0" anchor="t">
            <a:normAutofit/>
          </a:bodyPr>
          <a:lstStyle/>
          <a:p>
            <a:pPr marL="0" indent="0">
              <a:buNone/>
            </a:pPr>
            <a:r>
              <a:rPr lang="hr-HR">
                <a:solidFill>
                  <a:schemeClr val="bg1"/>
                </a:solidFill>
                <a:latin typeface="Arial"/>
                <a:cs typeface="Arial"/>
              </a:rPr>
              <a:t>JEZIK </a:t>
            </a:r>
            <a:endParaRPr lang="en-US">
              <a:solidFill>
                <a:schemeClr val="bg1"/>
              </a:solidFill>
              <a:latin typeface="Aptos" panose="020B0004020202020204"/>
              <a:cs typeface="Arial"/>
            </a:endParaRPr>
          </a:p>
          <a:p>
            <a:pPr marL="457200" indent="-457200"/>
            <a:r>
              <a:rPr lang="hr-HR">
                <a:solidFill>
                  <a:schemeClr val="bg1"/>
                </a:solidFill>
                <a:latin typeface="Arial"/>
                <a:cs typeface="Arial"/>
              </a:rPr>
              <a:t>Irski, Škotski i Velški - korijeni keltske mitologije</a:t>
            </a:r>
            <a:endParaRPr lang="en-US">
              <a:solidFill>
                <a:schemeClr val="bg1"/>
              </a:solidFill>
            </a:endParaRPr>
          </a:p>
          <a:p>
            <a:pPr marL="457200" indent="-457200"/>
            <a:r>
              <a:rPr lang="hr-HR">
                <a:solidFill>
                  <a:schemeClr val="bg1"/>
                </a:solidFill>
              </a:rPr>
              <a:t> </a:t>
            </a:r>
            <a:r>
              <a:rPr lang="hr-HR" err="1">
                <a:solidFill>
                  <a:schemeClr val="bg1"/>
                </a:solidFill>
              </a:rPr>
              <a:t>Whiskey</a:t>
            </a:r>
            <a:r>
              <a:rPr lang="hr-HR">
                <a:solidFill>
                  <a:schemeClr val="bg1"/>
                </a:solidFill>
              </a:rPr>
              <a:t> – voda života - označava alkoholno piće</a:t>
            </a:r>
          </a:p>
          <a:p>
            <a:pPr marL="457200" indent="-457200"/>
            <a:r>
              <a:rPr lang="hr-HR">
                <a:solidFill>
                  <a:schemeClr val="bg1"/>
                </a:solidFill>
              </a:rPr>
              <a:t>Bard – pjesnik ili umjetnik</a:t>
            </a:r>
          </a:p>
          <a:p>
            <a:pPr marL="0" indent="0">
              <a:buNone/>
            </a:pPr>
            <a:r>
              <a:rPr lang="hr-HR">
                <a:solidFill>
                  <a:schemeClr val="bg1"/>
                </a:solidFill>
                <a:latin typeface="Arial"/>
                <a:cs typeface="Arial"/>
              </a:rPr>
              <a:t>VJERA </a:t>
            </a:r>
            <a:endParaRPr lang="en-US">
              <a:solidFill>
                <a:schemeClr val="bg1"/>
              </a:solidFill>
              <a:latin typeface="Arial"/>
              <a:cs typeface="Arial"/>
            </a:endParaRPr>
          </a:p>
          <a:p>
            <a:pPr marL="457200" indent="-457200"/>
            <a:r>
              <a:rPr lang="hr-HR">
                <a:solidFill>
                  <a:schemeClr val="bg1"/>
                </a:solidFill>
                <a:latin typeface="Arial"/>
                <a:cs typeface="Arial"/>
              </a:rPr>
              <a:t>vjerovali su u mnoge bogove i božice, duhove prirode i božanstva povezana s prirodnim pojavama</a:t>
            </a:r>
            <a:endParaRPr lang="en-US">
              <a:solidFill>
                <a:schemeClr val="bg1"/>
              </a:solidFill>
              <a:latin typeface="Arial"/>
              <a:cs typeface="Arial"/>
            </a:endParaRPr>
          </a:p>
          <a:p>
            <a:pPr marL="457200" indent="-457200"/>
            <a:r>
              <a:rPr lang="hr-HR">
                <a:solidFill>
                  <a:schemeClr val="bg1"/>
                </a:solidFill>
                <a:latin typeface="Arial"/>
                <a:cs typeface="Arial"/>
              </a:rPr>
              <a:t>utjecaj na kršćanstvo u Škotskoj i Irskoj</a:t>
            </a:r>
          </a:p>
          <a:p>
            <a:pPr marL="0" indent="0">
              <a:buNone/>
            </a:pPr>
            <a:endParaRPr lang="hr-HR">
              <a:solidFill>
                <a:schemeClr val="bg1"/>
              </a:solidFill>
              <a:latin typeface="Arial"/>
              <a:cs typeface="Arial"/>
            </a:endParaRPr>
          </a:p>
        </p:txBody>
      </p:sp>
      <p:pic>
        <p:nvPicPr>
          <p:cNvPr id="6" name="Picture 5" descr="A person standing in an old building&#10;&#10;AI-generated content may be incorrect.">
            <a:extLst>
              <a:ext uri="{FF2B5EF4-FFF2-40B4-BE49-F238E27FC236}">
                <a16:creationId xmlns:a16="http://schemas.microsoft.com/office/drawing/2014/main" id="{94E2242C-C35F-8AED-66B7-7E10E9BB49F6}"/>
              </a:ext>
            </a:extLst>
          </p:cNvPr>
          <p:cNvPicPr>
            <a:picLocks noChangeAspect="1"/>
          </p:cNvPicPr>
          <p:nvPr/>
        </p:nvPicPr>
        <p:blipFill>
          <a:blip r:embed="rId2"/>
          <a:stretch>
            <a:fillRect/>
          </a:stretch>
        </p:blipFill>
        <p:spPr>
          <a:xfrm>
            <a:off x="7663543" y="623"/>
            <a:ext cx="4528455" cy="6856754"/>
          </a:xfrm>
          <a:prstGeom prst="rect">
            <a:avLst/>
          </a:prstGeom>
        </p:spPr>
      </p:pic>
    </p:spTree>
    <p:extLst>
      <p:ext uri="{BB962C8B-B14F-4D97-AF65-F5344CB8AC3E}">
        <p14:creationId xmlns:p14="http://schemas.microsoft.com/office/powerpoint/2010/main" val="85451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8754"/>
        </a:solidFill>
        <a:effectLst/>
      </p:bgPr>
    </p:bg>
    <p:spTree>
      <p:nvGrpSpPr>
        <p:cNvPr id="1" name="">
          <a:extLst>
            <a:ext uri="{FF2B5EF4-FFF2-40B4-BE49-F238E27FC236}">
              <a16:creationId xmlns:a16="http://schemas.microsoft.com/office/drawing/2014/main" id="{E68F9171-CEB9-4E74-B741-602935370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9ADB2-C6F2-E63B-ED11-71879B28E8F1}"/>
              </a:ext>
            </a:extLst>
          </p:cNvPr>
          <p:cNvSpPr>
            <a:spLocks noGrp="1"/>
          </p:cNvSpPr>
          <p:nvPr>
            <p:ph type="title"/>
          </p:nvPr>
        </p:nvSpPr>
        <p:spPr>
          <a:xfrm>
            <a:off x="268272" y="88179"/>
            <a:ext cx="4727983" cy="1166760"/>
          </a:xfrm>
        </p:spPr>
        <p:txBody>
          <a:bodyPr>
            <a:normAutofit/>
          </a:bodyPr>
          <a:lstStyle/>
          <a:p>
            <a:r>
              <a:rPr lang="en-US" sz="3200">
                <a:solidFill>
                  <a:schemeClr val="bg1"/>
                </a:solidFill>
                <a:latin typeface="Arial"/>
                <a:ea typeface="Calibri"/>
                <a:cs typeface="Arial"/>
              </a:rPr>
              <a:t>UTJECAJ MITOLOGIJE:</a:t>
            </a:r>
          </a:p>
        </p:txBody>
      </p:sp>
      <p:sp>
        <p:nvSpPr>
          <p:cNvPr id="3" name="Content Placeholder 2">
            <a:extLst>
              <a:ext uri="{FF2B5EF4-FFF2-40B4-BE49-F238E27FC236}">
                <a16:creationId xmlns:a16="http://schemas.microsoft.com/office/drawing/2014/main" id="{18B18A34-EEA4-1598-704C-FAD126C639F8}"/>
              </a:ext>
            </a:extLst>
          </p:cNvPr>
          <p:cNvSpPr>
            <a:spLocks noGrp="1"/>
          </p:cNvSpPr>
          <p:nvPr>
            <p:ph idx="1"/>
          </p:nvPr>
        </p:nvSpPr>
        <p:spPr>
          <a:xfrm>
            <a:off x="141194" y="1257007"/>
            <a:ext cx="9711822" cy="5603194"/>
          </a:xfrm>
        </p:spPr>
        <p:txBody>
          <a:bodyPr vert="horz" lIns="91440" tIns="45720" rIns="91440" bIns="45720" rtlCol="0" anchor="t">
            <a:normAutofit/>
          </a:bodyPr>
          <a:lstStyle/>
          <a:p>
            <a:pPr marL="0" indent="0">
              <a:buNone/>
            </a:pPr>
            <a:r>
              <a:rPr lang="hr-HR">
                <a:solidFill>
                  <a:schemeClr val="bg1"/>
                </a:solidFill>
                <a:latin typeface="Arial"/>
                <a:cs typeface="Arial"/>
              </a:rPr>
              <a:t>UMJETNOST</a:t>
            </a:r>
            <a:endParaRPr lang="en-US">
              <a:solidFill>
                <a:schemeClr val="bg1"/>
              </a:solidFill>
              <a:latin typeface="Aptos" panose="020B0004020202020204"/>
              <a:cs typeface="Arial"/>
            </a:endParaRPr>
          </a:p>
          <a:p>
            <a:pPr marL="457200" indent="-457200"/>
            <a:r>
              <a:rPr lang="hr-HR">
                <a:solidFill>
                  <a:schemeClr val="bg1"/>
                </a:solidFill>
                <a:latin typeface="Arial"/>
                <a:cs typeface="Arial"/>
              </a:rPr>
              <a:t>obiluje simbolima i motivima inspirira mitologijom, životinjskim motivima i spiralama</a:t>
            </a:r>
            <a:endParaRPr lang="en-US">
              <a:solidFill>
                <a:schemeClr val="bg1"/>
              </a:solidFill>
            </a:endParaRPr>
          </a:p>
          <a:p>
            <a:pPr marL="457200" indent="-457200"/>
            <a:r>
              <a:rPr lang="hr-HR">
                <a:solidFill>
                  <a:schemeClr val="bg1"/>
                </a:solidFill>
                <a:latin typeface="Arial"/>
                <a:cs typeface="Arial"/>
              </a:rPr>
              <a:t>keltski čvorovi </a:t>
            </a:r>
          </a:p>
          <a:p>
            <a:pPr marL="457200" indent="-457200"/>
            <a:r>
              <a:rPr lang="hr-HR">
                <a:solidFill>
                  <a:schemeClr val="bg1"/>
                </a:solidFill>
                <a:latin typeface="Arial"/>
                <a:cs typeface="Arial"/>
              </a:rPr>
              <a:t>keltski križevi</a:t>
            </a:r>
          </a:p>
          <a:p>
            <a:pPr marL="0" indent="0">
              <a:buNone/>
            </a:pPr>
            <a:r>
              <a:rPr lang="hr-HR">
                <a:solidFill>
                  <a:schemeClr val="bg1"/>
                </a:solidFill>
                <a:latin typeface="Arial"/>
                <a:cs typeface="Arial"/>
              </a:rPr>
              <a:t>KNJIŽEVNOST:</a:t>
            </a:r>
            <a:endParaRPr lang="en-US">
              <a:solidFill>
                <a:schemeClr val="bg1"/>
              </a:solidFill>
              <a:latin typeface="Arial"/>
              <a:cs typeface="Arial"/>
            </a:endParaRPr>
          </a:p>
          <a:p>
            <a:pPr marL="457200" indent="-457200"/>
            <a:r>
              <a:rPr lang="hr-HR">
                <a:solidFill>
                  <a:schemeClr val="bg1"/>
                </a:solidFill>
                <a:latin typeface="Arial"/>
                <a:cs typeface="Arial"/>
              </a:rPr>
              <a:t>drevna keltska književnost </a:t>
            </a:r>
            <a:endParaRPr lang="en-US">
              <a:solidFill>
                <a:schemeClr val="bg1"/>
              </a:solidFill>
              <a:latin typeface="Arial"/>
              <a:cs typeface="Arial"/>
            </a:endParaRPr>
          </a:p>
          <a:p>
            <a:pPr marL="457200" indent="-457200"/>
            <a:r>
              <a:rPr lang="hr-HR">
                <a:solidFill>
                  <a:schemeClr val="bg1"/>
                </a:solidFill>
                <a:latin typeface="Arial"/>
                <a:cs typeface="Arial"/>
              </a:rPr>
              <a:t>srednjovjekovna književnost</a:t>
            </a:r>
          </a:p>
          <a:p>
            <a:pPr marL="457200" indent="-457200"/>
            <a:r>
              <a:rPr lang="hr-HR">
                <a:solidFill>
                  <a:schemeClr val="bg1"/>
                </a:solidFill>
                <a:latin typeface="Arial"/>
                <a:cs typeface="Arial"/>
              </a:rPr>
              <a:t>keltski mitovi - snažan utjecaj na europsku vitešku književnost</a:t>
            </a:r>
            <a:endParaRPr lang="en-US">
              <a:solidFill>
                <a:schemeClr val="bg1"/>
              </a:solidFill>
              <a:latin typeface="Arial"/>
              <a:cs typeface="Arial"/>
            </a:endParaRPr>
          </a:p>
          <a:p>
            <a:pPr marL="0" indent="0">
              <a:buNone/>
            </a:pPr>
            <a:r>
              <a:rPr lang="hr-HR">
                <a:solidFill>
                  <a:schemeClr val="bg1"/>
                </a:solidFill>
                <a:latin typeface="Arial"/>
                <a:cs typeface="Arial"/>
              </a:rPr>
              <a:t>                          </a:t>
            </a:r>
            <a:endParaRPr lang="hr-HR">
              <a:solidFill>
                <a:schemeClr val="bg1"/>
              </a:solidFill>
              <a:latin typeface="Aptos" panose="020B0004020202020204"/>
              <a:cs typeface="Arial"/>
            </a:endParaRPr>
          </a:p>
          <a:p>
            <a:pPr marL="0" indent="0">
              <a:buNone/>
            </a:pPr>
            <a:endParaRPr lang="hr-HR">
              <a:solidFill>
                <a:schemeClr val="bg1"/>
              </a:solidFill>
              <a:latin typeface="Arial"/>
              <a:cs typeface="Arial"/>
            </a:endParaRPr>
          </a:p>
          <a:p>
            <a:pPr marL="0" indent="0">
              <a:buNone/>
            </a:pPr>
            <a:endParaRPr lang="hr-HR">
              <a:solidFill>
                <a:schemeClr val="bg1"/>
              </a:solidFill>
              <a:latin typeface="Arial"/>
              <a:cs typeface="Arial"/>
            </a:endParaRPr>
          </a:p>
          <a:p>
            <a:pPr marL="0" indent="0">
              <a:buNone/>
            </a:pPr>
            <a:endParaRPr lang="hr-HR">
              <a:solidFill>
                <a:schemeClr val="bg1"/>
              </a:solidFill>
              <a:latin typeface="Arial"/>
              <a:cs typeface="Arial"/>
            </a:endParaRPr>
          </a:p>
        </p:txBody>
      </p:sp>
      <p:pic>
        <p:nvPicPr>
          <p:cNvPr id="4" name="Picture 3" descr="Келтски символи и празници – Сдружение &quot;Историческо наследство&quot; Historical  Heritage Society">
            <a:extLst>
              <a:ext uri="{FF2B5EF4-FFF2-40B4-BE49-F238E27FC236}">
                <a16:creationId xmlns:a16="http://schemas.microsoft.com/office/drawing/2014/main" id="{5F228B55-EAE6-7918-3837-B2D9CCC21FE9}"/>
              </a:ext>
            </a:extLst>
          </p:cNvPr>
          <p:cNvPicPr>
            <a:picLocks noChangeAspect="1"/>
          </p:cNvPicPr>
          <p:nvPr/>
        </p:nvPicPr>
        <p:blipFill>
          <a:blip r:embed="rId2"/>
          <a:stretch>
            <a:fillRect/>
          </a:stretch>
        </p:blipFill>
        <p:spPr>
          <a:xfrm>
            <a:off x="9144774" y="568699"/>
            <a:ext cx="2566226" cy="2559503"/>
          </a:xfrm>
          <a:prstGeom prst="rect">
            <a:avLst/>
          </a:prstGeom>
        </p:spPr>
      </p:pic>
      <p:pic>
        <p:nvPicPr>
          <p:cNvPr id="5" name="Picture 4" descr="A green and white celtic cross&#10;&#10;AI-generated content may be incorrect.">
            <a:extLst>
              <a:ext uri="{FF2B5EF4-FFF2-40B4-BE49-F238E27FC236}">
                <a16:creationId xmlns:a16="http://schemas.microsoft.com/office/drawing/2014/main" id="{9E9DE76B-73FE-2B8F-958B-DA7D92F7E2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149295" y="3428039"/>
            <a:ext cx="2569030" cy="2862944"/>
          </a:xfrm>
          <a:prstGeom prst="rect">
            <a:avLst/>
          </a:prstGeom>
        </p:spPr>
      </p:pic>
    </p:spTree>
    <p:extLst>
      <p:ext uri="{BB962C8B-B14F-4D97-AF65-F5344CB8AC3E}">
        <p14:creationId xmlns:p14="http://schemas.microsoft.com/office/powerpoint/2010/main" val="3465074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1086</Words>
  <Application>Microsoft Office PowerPoint</Application>
  <PresentationFormat>Široki zaslon</PresentationFormat>
  <Paragraphs>141</Paragraphs>
  <Slides>15</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15</vt:i4>
      </vt:variant>
    </vt:vector>
  </HeadingPairs>
  <TitlesOfParts>
    <vt:vector size="19" baseType="lpstr">
      <vt:lpstr>Aptos</vt:lpstr>
      <vt:lpstr>Aptos Display</vt:lpstr>
      <vt:lpstr>Arial</vt:lpstr>
      <vt:lpstr>office theme</vt:lpstr>
      <vt:lpstr>PowerPoint prezentacija</vt:lpstr>
      <vt:lpstr>KELTI</vt:lpstr>
      <vt:lpstr>OBILJEZJA</vt:lpstr>
      <vt:lpstr>PowerPoint prezentacija</vt:lpstr>
      <vt:lpstr>PowerPoint prezentacija</vt:lpstr>
      <vt:lpstr>PowerPoint prezentacija</vt:lpstr>
      <vt:lpstr>PowerPoint prezentacija</vt:lpstr>
      <vt:lpstr>UTJECAJ MITOLOGIJE:</vt:lpstr>
      <vt:lpstr>UTJECAJ MITOLOGIJE:</vt:lpstr>
      <vt:lpstr>ZANIMLJIVOSTI – mitska bića</vt:lpstr>
      <vt:lpstr>ZANIMLJIVOSTI</vt:lpstr>
      <vt:lpstr>PRIČA KELTSKE MITOLOGIJE: Ptičica</vt:lpstr>
      <vt:lpstr>IZVORI</vt:lpstr>
      <vt:lpstr>IZVORI</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Korisnik</dc:creator>
  <cp:lastModifiedBy>Aelita</cp:lastModifiedBy>
  <cp:revision>2</cp:revision>
  <dcterms:created xsi:type="dcterms:W3CDTF">2025-02-24T09:23:43Z</dcterms:created>
  <dcterms:modified xsi:type="dcterms:W3CDTF">2025-03-10T07:55:10Z</dcterms:modified>
</cp:coreProperties>
</file>