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6" r:id="rId7"/>
    <p:sldId id="259" r:id="rId8"/>
    <p:sldId id="270" r:id="rId9"/>
    <p:sldId id="268" r:id="rId10"/>
    <p:sldId id="261" r:id="rId11"/>
    <p:sldId id="263" r:id="rId12"/>
    <p:sldId id="265" r:id="rId13"/>
    <p:sldId id="258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D4D3D-E416-475F-AA3E-DA9208DB5737}" v="119" dt="2025-03-09T19:39:22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64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8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4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83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9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6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1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28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06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94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72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F816-1DDC-4697-A0C3-D7055E620013}" type="datetimeFigureOut">
              <a:rPr lang="hr-HR" smtClean="0"/>
              <a:t>10.3.2025.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19A1-8C2D-4BDB-BFA0-73108CBD1A2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8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zitorij.hrstud.unizg.hr/islandora/object/hrstud%3A1735/datastream/PDF/view" TargetMode="External"/><Relationship Id="rId2" Type="http://schemas.openxmlformats.org/officeDocument/2006/relationships/hyperlink" Target="https://edutorij-admin-api.carnet.hr/storage/extracted/1872862/grcka-i-rimska-vjerovanj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tokosvijeta.com/rimski-bogovi/" TargetMode="External"/><Relationship Id="rId5" Type="http://schemas.openxmlformats.org/officeDocument/2006/relationships/hyperlink" Target="https://jelenanikolic2.wordpress.com/slovenska-mitologija/" TargetMode="External"/><Relationship Id="rId4" Type="http://schemas.openxmlformats.org/officeDocument/2006/relationships/hyperlink" Target="https://povijest.weebly.com/bogovi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nz.pinterest.com/pin/858146904007497727/(pristupljeno" TargetMode="External"/><Relationship Id="rId3" Type="http://schemas.openxmlformats.org/officeDocument/2006/relationships/hyperlink" Target="https://moderna-galerija.hr/wp-content/uploads/2023/01/rimski-bogovi-shutterstock-4.jpg.webp" TargetMode="External"/><Relationship Id="rId7" Type="http://schemas.openxmlformats.org/officeDocument/2006/relationships/hyperlink" Target="https://grckamitologija2015.wordpress.com/ostali-bogovi/(pristupljeno" TargetMode="External"/><Relationship Id="rId2" Type="http://schemas.openxmlformats.org/officeDocument/2006/relationships/hyperlink" Target="https://povijest.weebly.com/uploads/1/3/9/2/13920206/321700268_orig.jpg(pristuplje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Rimska_mitologija" TargetMode="External"/><Relationship Id="rId5" Type="http://schemas.openxmlformats.org/officeDocument/2006/relationships/hyperlink" Target="https://edutorij-admin-api.carnet.hr/storage/extracted/2250931/grcka-i-rimska-vjerovanja.html" TargetMode="External"/><Relationship Id="rId4" Type="http://schemas.openxmlformats.org/officeDocument/2006/relationships/hyperlink" Target="https://moderna-galerija.hr/rimski-bogovi-10-najzanimljivijih-bozanstav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CD839-BC9B-26FA-09BA-535B7040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4604" b="503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8D278-5613-CAEE-343F-8A386E652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RIMSKA MITOLOGIJA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89717-EA79-91D4-4084-DE49B68B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10363200" cy="2211251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rgbClr val="FFFFFF"/>
                </a:solidFill>
              </a:rPr>
              <a:t>                                                                                                        									            </a:t>
            </a:r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Lucija Bilobrk, 7.b</a:t>
            </a:r>
          </a:p>
          <a:p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					                   Zagreb, 07.03.2025.</a:t>
            </a:r>
          </a:p>
          <a:p>
            <a:r>
              <a:rPr lang="hr-HR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OŠ Ivana Meštrovića</a:t>
            </a:r>
          </a:p>
        </p:txBody>
      </p:sp>
    </p:spTree>
    <p:extLst>
      <p:ext uri="{BB962C8B-B14F-4D97-AF65-F5344CB8AC3E}">
        <p14:creationId xmlns:p14="http://schemas.microsoft.com/office/powerpoint/2010/main" val="2225674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6AD6-3C6C-CC6E-92D5-CCEDE6D0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1543204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Izvori 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E59A-2F54-D8D4-C4C1-69E45B5F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329"/>
            <a:ext cx="10515600" cy="4613634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solidFill>
                  <a:schemeClr val="accent1"/>
                </a:solidFill>
              </a:rPr>
              <a:t>Žulj, Ivana. 2011. Rimski bogovi. Završni rad. Filozofski fakultet sveučilišta u Osijeku. Osijek. str. 1-29.</a:t>
            </a:r>
          </a:p>
          <a:p>
            <a:r>
              <a:rPr lang="hr-HR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https://edutorij-admin-api.carnet.hr/storage/extracted/1872862/grcka-i-rimska-vjerovanja.html</a:t>
            </a:r>
            <a:r>
              <a:rPr lang="hr-HR" dirty="0">
                <a:solidFill>
                  <a:schemeClr val="accent1"/>
                </a:solidFill>
              </a:rPr>
              <a:t>(pristupljeno 08.03.2025)</a:t>
            </a:r>
          </a:p>
          <a:p>
            <a:r>
              <a:rPr lang="hr-H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https://repozitorij.hrstud.unizg.hr/islandora/object/hrstud%3A1735/datastream/PDF/view</a:t>
            </a:r>
            <a:r>
              <a:rPr lang="hr-HR" dirty="0">
                <a:solidFill>
                  <a:schemeClr val="accent1"/>
                </a:solidFill>
              </a:rPr>
              <a:t> (</a:t>
            </a:r>
            <a:r>
              <a:rPr lang="hr-HR" dirty="0" err="1">
                <a:solidFill>
                  <a:schemeClr val="accent1"/>
                </a:solidFill>
              </a:rPr>
              <a:t>pristupljeno</a:t>
            </a:r>
            <a:r>
              <a:rPr lang="hr-HR" dirty="0">
                <a:solidFill>
                  <a:schemeClr val="accent1"/>
                </a:solidFill>
              </a:rPr>
              <a:t> 08.03.2025.)</a:t>
            </a:r>
          </a:p>
          <a:p>
            <a:r>
              <a:rPr lang="hr-HR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https://povijest.weebly.com/bogovi.html</a:t>
            </a:r>
            <a:r>
              <a:rPr lang="hr-HR" dirty="0">
                <a:solidFill>
                  <a:schemeClr val="accent1"/>
                </a:solidFill>
              </a:rPr>
              <a:t> (</a:t>
            </a:r>
            <a:r>
              <a:rPr lang="hr-HR" dirty="0" err="1">
                <a:solidFill>
                  <a:schemeClr val="accent1"/>
                </a:solidFill>
              </a:rPr>
              <a:t>pristupljeno</a:t>
            </a:r>
            <a:r>
              <a:rPr lang="hr-HR" dirty="0">
                <a:solidFill>
                  <a:schemeClr val="accent1"/>
                </a:solidFill>
              </a:rPr>
              <a:t> 08.03.2025.)</a:t>
            </a:r>
          </a:p>
          <a:p>
            <a:r>
              <a:rPr lang="hr-HR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https://jelenanikolic2.wordpress.com/slovenska-mitologija/</a:t>
            </a:r>
            <a:r>
              <a:rPr lang="hr-HR" dirty="0">
                <a:solidFill>
                  <a:schemeClr val="accent1"/>
                </a:solidFill>
              </a:rPr>
              <a:t> (</a:t>
            </a:r>
            <a:r>
              <a:rPr lang="hr-HR" dirty="0" err="1">
                <a:solidFill>
                  <a:schemeClr val="accent1"/>
                </a:solidFill>
              </a:rPr>
              <a:t>pristupljeno</a:t>
            </a:r>
            <a:r>
              <a:rPr lang="hr-HR" dirty="0">
                <a:solidFill>
                  <a:schemeClr val="accent1"/>
                </a:solidFill>
              </a:rPr>
              <a:t> 08.03.2025.)</a:t>
            </a:r>
          </a:p>
          <a:p>
            <a:r>
              <a:rPr lang="hr-HR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https://www.putokosvijeta.com/rimski-bogovi/</a:t>
            </a:r>
            <a:r>
              <a:rPr lang="hr-HR" dirty="0">
                <a:solidFill>
                  <a:schemeClr val="accent1"/>
                </a:solidFill>
              </a:rPr>
              <a:t> (</a:t>
            </a:r>
            <a:r>
              <a:rPr lang="hr-HR" dirty="0" err="1">
                <a:solidFill>
                  <a:schemeClr val="accent1"/>
                </a:solidFill>
              </a:rPr>
              <a:t>pristupljeno</a:t>
            </a:r>
            <a:r>
              <a:rPr lang="hr-HR" dirty="0">
                <a:solidFill>
                  <a:schemeClr val="accent1"/>
                </a:solidFill>
              </a:rPr>
              <a:t> 08.03.2025.)</a:t>
            </a:r>
          </a:p>
          <a:p>
            <a:r>
              <a:rPr lang="hr-HR" dirty="0" err="1">
                <a:solidFill>
                  <a:schemeClr val="accent1"/>
                </a:solidFill>
              </a:rPr>
              <a:t>Romul</a:t>
            </a:r>
            <a:r>
              <a:rPr lang="hr-HR" dirty="0">
                <a:solidFill>
                  <a:schemeClr val="accent1"/>
                </a:solidFill>
              </a:rPr>
              <a:t> i Rem. Hrvatska enciklopedija, mrežno izdanje. Leksikografski zavod Miroslav Krleža, 2013. – 2025.</a:t>
            </a:r>
          </a:p>
          <a:p>
            <a:r>
              <a:rPr lang="hr-HR" dirty="0">
                <a:solidFill>
                  <a:schemeClr val="accent1"/>
                </a:solidFill>
              </a:rPr>
              <a:t>https://ba.izzi.digital/DOS/95621/263699.html (</a:t>
            </a:r>
            <a:r>
              <a:rPr lang="hr-HR" dirty="0" err="1">
                <a:solidFill>
                  <a:schemeClr val="accent1"/>
                </a:solidFill>
              </a:rPr>
              <a:t>pristupljeno</a:t>
            </a:r>
            <a:r>
              <a:rPr lang="hr-HR" dirty="0">
                <a:solidFill>
                  <a:schemeClr val="accent1"/>
                </a:solidFill>
              </a:rPr>
              <a:t> 08.03.2025.)</a:t>
            </a: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>
              <a:solidFill>
                <a:schemeClr val="accent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2678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FC6D-BB2C-FD98-46BB-B587945F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slika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B9A-7793-8F03-D8F3-3C26F64B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>
                <a:hlinkClick r:id="rId2"/>
              </a:rPr>
              <a:t>https://povijest.weebly.com/uploads/1/3/9/2/13920206/321700268_orig.jpg(pristupljeno</a:t>
            </a:r>
            <a:r>
              <a:rPr lang="hr-HR" dirty="0"/>
              <a:t> 09.03.2025.)</a:t>
            </a:r>
          </a:p>
          <a:p>
            <a:r>
              <a:rPr lang="hr-HR" dirty="0">
                <a:hlinkClick r:id="rId3"/>
              </a:rPr>
              <a:t>https://moderna-galerija.hr/wp-content/uploads/2023/01/rimski-bogovi-shutterstock-4.jpg.webp</a:t>
            </a:r>
            <a:r>
              <a:rPr lang="hr-HR" dirty="0"/>
              <a:t> ( </a:t>
            </a:r>
            <a:r>
              <a:rPr lang="hr-HR" dirty="0" err="1"/>
              <a:t>pristupljeno</a:t>
            </a:r>
            <a:r>
              <a:rPr lang="hr-HR" dirty="0"/>
              <a:t> 09.03.2025.)</a:t>
            </a:r>
          </a:p>
          <a:p>
            <a:r>
              <a:rPr lang="hr-HR" dirty="0">
                <a:hlinkClick r:id="rId4"/>
              </a:rPr>
              <a:t>https://moderna-galerija.hr/rimski-bogovi-10-najzanimljivijih-bozanstava/</a:t>
            </a:r>
            <a:r>
              <a:rPr lang="hr-HR" dirty="0"/>
              <a:t> (</a:t>
            </a:r>
            <a:r>
              <a:rPr lang="hr-HR" dirty="0" err="1"/>
              <a:t>pristupljeno</a:t>
            </a:r>
            <a:r>
              <a:rPr lang="hr-HR" dirty="0"/>
              <a:t> 09.03.2025.)</a:t>
            </a:r>
          </a:p>
          <a:p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Rimsko Carstvo. </a:t>
            </a:r>
            <a:r>
              <a:rPr lang="hr-HR" b="0" i="1" dirty="0">
                <a:solidFill>
                  <a:srgbClr val="212529"/>
                </a:solidFill>
                <a:effectLst/>
                <a:latin typeface="system-ui"/>
              </a:rPr>
              <a:t>Hrvatska enciklopedija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, </a:t>
            </a:r>
            <a:r>
              <a:rPr lang="hr-HR" b="0" i="1" dirty="0">
                <a:solidFill>
                  <a:srgbClr val="212529"/>
                </a:solidFill>
                <a:effectLst/>
                <a:latin typeface="system-ui"/>
              </a:rPr>
              <a:t>mrežno izdanje.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 Leksikografski zavod Miroslav Krleža, 2013. – 2025. </a:t>
            </a:r>
            <a:r>
              <a:rPr lang="hr-HR" b="0" i="0" dirty="0" err="1">
                <a:solidFill>
                  <a:srgbClr val="212529"/>
                </a:solidFill>
                <a:effectLst/>
                <a:latin typeface="system-ui"/>
              </a:rPr>
              <a:t>Pristupljeno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 9.3.2025.</a:t>
            </a:r>
          </a:p>
          <a:p>
            <a:r>
              <a:rPr lang="hr-HR" b="0" i="0" dirty="0">
                <a:solidFill>
                  <a:srgbClr val="212529"/>
                </a:solidFill>
                <a:effectLst/>
                <a:latin typeface="system-ui"/>
                <a:hlinkClick r:id="rId5"/>
              </a:rPr>
              <a:t>https://edutorij-admin-api.carnet.hr/storage/extracted/2250931/grcka-i-rimska-vjerovanja.html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 (</a:t>
            </a:r>
            <a:r>
              <a:rPr lang="hr-HR" b="0" i="0" dirty="0" err="1">
                <a:solidFill>
                  <a:srgbClr val="212529"/>
                </a:solidFill>
                <a:effectLst/>
                <a:latin typeface="system-ui"/>
              </a:rPr>
              <a:t>pristupljeno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 09.03.2025.)</a:t>
            </a:r>
          </a:p>
          <a:p>
            <a:r>
              <a:rPr lang="hr-HR" b="0" i="0" dirty="0">
                <a:solidFill>
                  <a:srgbClr val="212529"/>
                </a:solidFill>
                <a:effectLst/>
                <a:latin typeface="system-ui"/>
                <a:hlinkClick r:id="rId6"/>
              </a:rPr>
              <a:t>https://hr.wikipedia.org/wiki/Rimska_mitologija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 (</a:t>
            </a:r>
            <a:r>
              <a:rPr lang="hr-HR" b="0" i="0" dirty="0" err="1">
                <a:solidFill>
                  <a:srgbClr val="212529"/>
                </a:solidFill>
                <a:effectLst/>
                <a:latin typeface="system-ui"/>
              </a:rPr>
              <a:t>pristupljeno</a:t>
            </a:r>
            <a:r>
              <a:rPr lang="hr-HR" b="0" i="0" dirty="0">
                <a:solidFill>
                  <a:srgbClr val="212529"/>
                </a:solidFill>
                <a:effectLst/>
                <a:latin typeface="system-ui"/>
              </a:rPr>
              <a:t> 09.03.2025)</a:t>
            </a:r>
          </a:p>
          <a:p>
            <a:r>
              <a:rPr lang="hr-HR" dirty="0">
                <a:hlinkClick r:id="rId7"/>
              </a:rPr>
              <a:t>https://grckamitologija2015.wordpress.com/ostali-bogovi/(pristupljeno</a:t>
            </a:r>
            <a:r>
              <a:rPr lang="hr-HR" dirty="0"/>
              <a:t> 09.03.2025.)</a:t>
            </a:r>
          </a:p>
          <a:p>
            <a:r>
              <a:rPr lang="hr-HR" dirty="0">
                <a:hlinkClick r:id="rId8"/>
              </a:rPr>
              <a:t>https://nz.pinterest.com/pin/858146904007497727/(pristupljeno</a:t>
            </a:r>
            <a:r>
              <a:rPr lang="hr-HR" dirty="0"/>
              <a:t> 09.03.2025.)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801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E27EB-63AA-152E-ABEF-E164DA9429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1B41B-5FCB-8E33-554D-DD4A8B575B60}"/>
              </a:ext>
            </a:extLst>
          </p:cNvPr>
          <p:cNvSpPr txBox="1"/>
          <p:nvPr/>
        </p:nvSpPr>
        <p:spPr>
          <a:xfrm>
            <a:off x="0" y="1122362"/>
            <a:ext cx="1066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	  </a:t>
            </a: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3072841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D770-928D-BF04-81DB-7F226403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731" y="592854"/>
            <a:ext cx="5290249" cy="1347586"/>
          </a:xfrm>
        </p:spPr>
        <p:txBody>
          <a:bodyPr>
            <a:normAutofit/>
          </a:bodyPr>
          <a:lstStyle/>
          <a:p>
            <a:r>
              <a:rPr lang="hr-HR" dirty="0"/>
              <a:t>Obilježja rimske mitologije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898C2-FC0F-2C30-EE7E-422D8A30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251" y="2291024"/>
            <a:ext cx="5489728" cy="3466681"/>
          </a:xfrm>
        </p:spPr>
        <p:txBody>
          <a:bodyPr>
            <a:noAutofit/>
          </a:bodyPr>
          <a:lstStyle/>
          <a:p>
            <a:r>
              <a:rPr lang="hr-HR" dirty="0"/>
              <a:t>Grci, Etruščani – preuzeti Bogovi </a:t>
            </a:r>
          </a:p>
          <a:p>
            <a:r>
              <a:rPr lang="hr-HR" dirty="0"/>
              <a:t>rašireno štovanje duša pokojnih predaka - (kult mrtvih)</a:t>
            </a:r>
          </a:p>
          <a:p>
            <a:r>
              <a:rPr lang="hr-HR" dirty="0"/>
              <a:t>vjeruju u zagrobni život</a:t>
            </a:r>
          </a:p>
          <a:p>
            <a:r>
              <a:rPr lang="hr-HR" dirty="0"/>
              <a:t>politeizam – vjerovanje u više bogova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C7534-FD03-36BE-5C04-953C89C8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879" r="1" b="12540"/>
          <a:stretch/>
        </p:blipFill>
        <p:spPr>
          <a:xfrm>
            <a:off x="21" y="10"/>
            <a:ext cx="6571601" cy="6857989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427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A2A4C-8C83-A01C-2749-98FB2F66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350196"/>
            <a:ext cx="5617028" cy="1624520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Bogovi rimske mitologije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0D95-8ABB-78F6-54E3-5922CE8F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1" y="2803490"/>
            <a:ext cx="5546689" cy="3552859"/>
          </a:xfrm>
        </p:spPr>
        <p:txBody>
          <a:bodyPr anchor="ctr">
            <a:normAutofit/>
          </a:bodyPr>
          <a:lstStyle/>
          <a:p>
            <a:r>
              <a:rPr lang="hr-HR" dirty="0"/>
              <a:t>planeti – imena za bogove</a:t>
            </a:r>
          </a:p>
          <a:p>
            <a:r>
              <a:rPr lang="hr-HR" dirty="0"/>
              <a:t>hram bogova -  prinošenje darova, žrtva</a:t>
            </a:r>
          </a:p>
          <a:p>
            <a:r>
              <a:rPr lang="hr-HR" dirty="0"/>
              <a:t>zaštitnici države – Jupiter, </a:t>
            </a:r>
            <a:r>
              <a:rPr lang="hr-HR" dirty="0" err="1"/>
              <a:t>Junona</a:t>
            </a:r>
            <a:r>
              <a:rPr lang="hr-HR" dirty="0"/>
              <a:t>, Minerva – </a:t>
            </a:r>
            <a:r>
              <a:rPr lang="hr-HR" dirty="0" err="1"/>
              <a:t>kapitolijsko</a:t>
            </a:r>
            <a:r>
              <a:rPr lang="hr-HR" dirty="0"/>
              <a:t> trojstvo</a:t>
            </a:r>
          </a:p>
          <a:p>
            <a:r>
              <a:rPr lang="it-IT" dirty="0"/>
              <a:t>penati i lari – </a:t>
            </a:r>
            <a:r>
              <a:rPr lang="it-IT" dirty="0" err="1"/>
              <a:t>kućni</a:t>
            </a:r>
            <a:r>
              <a:rPr lang="it-IT" dirty="0"/>
              <a:t> </a:t>
            </a:r>
            <a:r>
              <a:rPr lang="it-IT" dirty="0" err="1"/>
              <a:t>bogovi</a:t>
            </a:r>
            <a:endParaRPr lang="it-IT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DA77D-EF90-636B-0A57-BCC8D3CE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51" r="27094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Background">
            <a:extLst>
              <a:ext uri="{FF2B5EF4-FFF2-40B4-BE49-F238E27FC236}">
                <a16:creationId xmlns:a16="http://schemas.microsoft.com/office/drawing/2014/main" id="{90D0877E-6CD0-4206-8A18-56CEE73E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18AC0D4-F32D-4067-9F63-E553F4AFF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2806021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2EC02-A69C-005A-B1DE-F076D96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42306"/>
            <a:ext cx="10281336" cy="2121408"/>
          </a:xfrm>
        </p:spPr>
        <p:txBody>
          <a:bodyPr anchor="ctr"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Značajniji predstavnici rimske mitologije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D898A-3938-32B5-3A48-CD8472F7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307"/>
            <a:ext cx="5250873" cy="21214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sz="2000"/>
          </a:p>
          <a:p>
            <a:pPr marL="0" indent="0">
              <a:buNone/>
            </a:pPr>
            <a:endParaRPr lang="hr-HR" sz="2000"/>
          </a:p>
          <a:p>
            <a:pPr marL="0" indent="0">
              <a:buNone/>
            </a:pPr>
            <a:endParaRPr lang="hr-HR" sz="2000"/>
          </a:p>
          <a:p>
            <a:endParaRPr lang="hr-HR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90B32-1576-551F-3794-289DBF10D921}"/>
              </a:ext>
            </a:extLst>
          </p:cNvPr>
          <p:cNvSpPr txBox="1"/>
          <p:nvPr/>
        </p:nvSpPr>
        <p:spPr>
          <a:xfrm>
            <a:off x="373626" y="5088194"/>
            <a:ext cx="11803626" cy="159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2B58E0-C496-C537-F305-7788355B0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99158"/>
              </p:ext>
            </p:extLst>
          </p:nvPr>
        </p:nvGraphicFramePr>
        <p:xfrm>
          <a:off x="761802" y="3490394"/>
          <a:ext cx="10668006" cy="247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79">
                  <a:extLst>
                    <a:ext uri="{9D8B030D-6E8A-4147-A177-3AD203B41FA5}">
                      <a16:colId xmlns:a16="http://schemas.microsoft.com/office/drawing/2014/main" val="4213701508"/>
                    </a:ext>
                  </a:extLst>
                </a:gridCol>
                <a:gridCol w="1739506">
                  <a:extLst>
                    <a:ext uri="{9D8B030D-6E8A-4147-A177-3AD203B41FA5}">
                      <a16:colId xmlns:a16="http://schemas.microsoft.com/office/drawing/2014/main" val="1433662412"/>
                    </a:ext>
                  </a:extLst>
                </a:gridCol>
                <a:gridCol w="1436812">
                  <a:extLst>
                    <a:ext uri="{9D8B030D-6E8A-4147-A177-3AD203B41FA5}">
                      <a16:colId xmlns:a16="http://schemas.microsoft.com/office/drawing/2014/main" val="1434453957"/>
                    </a:ext>
                  </a:extLst>
                </a:gridCol>
                <a:gridCol w="1415425">
                  <a:extLst>
                    <a:ext uri="{9D8B030D-6E8A-4147-A177-3AD203B41FA5}">
                      <a16:colId xmlns:a16="http://schemas.microsoft.com/office/drawing/2014/main" val="3208494688"/>
                    </a:ext>
                  </a:extLst>
                </a:gridCol>
                <a:gridCol w="1109441">
                  <a:extLst>
                    <a:ext uri="{9D8B030D-6E8A-4147-A177-3AD203B41FA5}">
                      <a16:colId xmlns:a16="http://schemas.microsoft.com/office/drawing/2014/main" val="1690692080"/>
                    </a:ext>
                  </a:extLst>
                </a:gridCol>
                <a:gridCol w="1662187">
                  <a:extLst>
                    <a:ext uri="{9D8B030D-6E8A-4147-A177-3AD203B41FA5}">
                      <a16:colId xmlns:a16="http://schemas.microsoft.com/office/drawing/2014/main" val="3790516531"/>
                    </a:ext>
                  </a:extLst>
                </a:gridCol>
                <a:gridCol w="1723056">
                  <a:extLst>
                    <a:ext uri="{9D8B030D-6E8A-4147-A177-3AD203B41FA5}">
                      <a16:colId xmlns:a16="http://schemas.microsoft.com/office/drawing/2014/main" val="2733091981"/>
                    </a:ext>
                  </a:extLst>
                </a:gridCol>
              </a:tblGrid>
              <a:tr h="574856"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Jupiter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Junona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Neptun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Venera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Mars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Minerva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Saturn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71008"/>
                  </a:ext>
                </a:extLst>
              </a:tr>
              <a:tr h="1901447">
                <a:tc>
                  <a:txBody>
                    <a:bodyPr/>
                    <a:lstStyle/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Vrhovni bog</a:t>
                      </a:r>
                    </a:p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Vladar bogova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zaštitnica braka i žena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 mora i vode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božica ljubavi i ljepote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 rata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boginja mudrosti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 plodnosti i žetve</a:t>
                      </a:r>
                    </a:p>
                  </a:txBody>
                  <a:tcPr marL="94756" marR="94756" marT="47378" marB="47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9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5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0E2AD-931A-2FBF-1D03-80D131DF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895" y="643466"/>
            <a:ext cx="80185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A9C761-F4FE-CA95-94E7-DEA0B3C69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5D770-A6F7-3065-FFC9-C5F5280D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Kapitolijsko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trojstvo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2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36C7A-6767-7DBC-03E7-0782DA6E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E7A5-0ECE-2715-7039-894EEF39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12" y="1567544"/>
            <a:ext cx="4866096" cy="4788806"/>
          </a:xfrm>
        </p:spPr>
        <p:txBody>
          <a:bodyPr anchor="ctr"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svakoj stvari i događaju davali božanski karakter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bogovi - ljudskom obličju, ljudskim osobinama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zauzimanje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teritorija,susretanja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nove kulture - prisvajali nova božanstva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76270-F251-5468-EFE7-9C94C8C3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9" b="621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AD424-AE8F-65B7-4B33-E703C15F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9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15947D-A1D7-DD9B-FE8B-BC1D2169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na narod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F84F-DE87-F08A-69F2-01EA8D748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464" y="2691684"/>
            <a:ext cx="6280220" cy="3548394"/>
          </a:xfrm>
        </p:spPr>
        <p:txBody>
          <a:bodyPr anchor="ctr">
            <a:no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štovali duše pokojnika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obitelj - kućni žrtvenik, kipići -  predstavljaju pokojnike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bogovi -  utjecali na njihove živote, sudbine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Bogovima se obraćalo - važne odluke, budućnost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bogovima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prinosil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žrtve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darov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889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88999-923A-504D-0F54-F2F5760A17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35" r="2934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CBA74-3E7A-DED4-80AA-C0259AF2C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884" y="405685"/>
            <a:ext cx="6451041" cy="1559301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Najpoznatija priča rimske mitologije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BA16-74F3-0ACF-9070-321E9C60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075" y="512466"/>
            <a:ext cx="5112582" cy="5727612"/>
          </a:xfrm>
        </p:spPr>
        <p:txBody>
          <a:bodyPr anchor="ctr">
            <a:normAutofit/>
          </a:bodyPr>
          <a:lstStyle/>
          <a:p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Romul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Rem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Latina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Sabinjana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Poštenje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Brutovo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95360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00fc93-e607-47bb-9594-e087359024d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1FDFC2C562747AD0A2A27A988CE88" ma:contentTypeVersion="15" ma:contentTypeDescription="Create a new document." ma:contentTypeScope="" ma:versionID="d2b34668dd7ff0a87de141d043baacc2">
  <xsd:schema xmlns:xsd="http://www.w3.org/2001/XMLSchema" xmlns:xs="http://www.w3.org/2001/XMLSchema" xmlns:p="http://schemas.microsoft.com/office/2006/metadata/properties" xmlns:ns3="ba00fc93-e607-47bb-9594-e087359024df" xmlns:ns4="9ba546de-5cd9-4653-9f7b-9f75dc62e429" targetNamespace="http://schemas.microsoft.com/office/2006/metadata/properties" ma:root="true" ma:fieldsID="c57c425b9c222bfe202d26fac1fd019d" ns3:_="" ns4:_="">
    <xsd:import namespace="ba00fc93-e607-47bb-9594-e087359024df"/>
    <xsd:import namespace="9ba546de-5cd9-4653-9f7b-9f75dc62e4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0fc93-e607-47bb-9594-e08735902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546de-5cd9-4653-9f7b-9f75dc62e42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E6BBC7-B17E-415D-9FB6-D4329F26CB12}">
  <ds:schemaRefs>
    <ds:schemaRef ds:uri="http://purl.org/dc/terms/"/>
    <ds:schemaRef ds:uri="ba00fc93-e607-47bb-9594-e087359024df"/>
    <ds:schemaRef ds:uri="http://purl.org/dc/dcmitype/"/>
    <ds:schemaRef ds:uri="http://schemas.microsoft.com/office/2006/documentManagement/types"/>
    <ds:schemaRef ds:uri="9ba546de-5cd9-4653-9f7b-9f75dc62e42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BEEC82-C11A-48F0-85CE-56F9D481E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00fc93-e607-47bb-9594-e087359024df"/>
    <ds:schemaRef ds:uri="9ba546de-5cd9-4653-9f7b-9f75dc62e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ED2102-B332-45B1-88A6-64CFD9997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513</Words>
  <Application>Microsoft Office PowerPoint</Application>
  <PresentationFormat>Široki zaslon</PresentationFormat>
  <Paragraphs>77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system-ui</vt:lpstr>
      <vt:lpstr>Times New Roman</vt:lpstr>
      <vt:lpstr>Office 2013 - 2022 Theme</vt:lpstr>
      <vt:lpstr> RIMSKA MITOLOGIJA</vt:lpstr>
      <vt:lpstr>Obilježja rimske mitologije</vt:lpstr>
      <vt:lpstr>Bogovi rimske mitologije</vt:lpstr>
      <vt:lpstr>Značajniji predstavnici rimske mitologije</vt:lpstr>
      <vt:lpstr>PowerPoint prezentacija</vt:lpstr>
      <vt:lpstr>Kapitolijsko trojstvo</vt:lpstr>
      <vt:lpstr>Zanimljivosti</vt:lpstr>
      <vt:lpstr>Utjecaj na narod</vt:lpstr>
      <vt:lpstr>Najpoznatija priča rimske mitologije</vt:lpstr>
      <vt:lpstr>Izvori teksta</vt:lpstr>
      <vt:lpstr>Izvori slika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RIMSKA MITOLOGIJA</dc:title>
  <dc:creator>Lucija Bilobrk</dc:creator>
  <cp:lastModifiedBy>Aelita</cp:lastModifiedBy>
  <cp:revision>3</cp:revision>
  <dcterms:created xsi:type="dcterms:W3CDTF">2025-03-07T16:54:31Z</dcterms:created>
  <dcterms:modified xsi:type="dcterms:W3CDTF">2025-03-10T08:09:16Z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0x010100C051FDFC2C562747AD0A2A27A988CE88</vt:lpwstr>
  </property>
</Properties>
</file>